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77" r:id="rId2"/>
    <p:sldId id="259" r:id="rId3"/>
    <p:sldId id="282" r:id="rId4"/>
    <p:sldId id="279" r:id="rId5"/>
    <p:sldId id="284" r:id="rId6"/>
    <p:sldId id="285" r:id="rId7"/>
    <p:sldId id="290" r:id="rId8"/>
    <p:sldId id="287" r:id="rId9"/>
    <p:sldId id="291" r:id="rId10"/>
    <p:sldId id="297" r:id="rId11"/>
    <p:sldId id="295" r:id="rId12"/>
    <p:sldId id="300" r:id="rId13"/>
    <p:sldId id="301" r:id="rId14"/>
    <p:sldId id="294" r:id="rId15"/>
    <p:sldId id="302" r:id="rId16"/>
    <p:sldId id="299" r:id="rId17"/>
    <p:sldId id="304" r:id="rId18"/>
    <p:sldId id="289" r:id="rId19"/>
    <p:sldId id="276" r:id="rId20"/>
    <p:sldId id="27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3E3"/>
    <a:srgbClr val="F2F2F2"/>
    <a:srgbClr val="EBEBEB"/>
    <a:srgbClr val="BABD8D"/>
    <a:srgbClr val="009095"/>
    <a:srgbClr val="F9B5B5"/>
    <a:srgbClr val="F28482"/>
    <a:srgbClr val="000000"/>
    <a:srgbClr val="5A5C5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8"/>
    <p:restoredTop sz="95955"/>
  </p:normalViewPr>
  <p:slideViewPr>
    <p:cSldViewPr snapToGrid="0">
      <p:cViewPr>
        <p:scale>
          <a:sx n="72" d="100"/>
          <a:sy n="72" d="100"/>
        </p:scale>
        <p:origin x="14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0DA8-882F-7743-820A-59A03B1011A6}" type="datetimeFigureOut">
              <a:rPr lang="ru-RU" smtClean="0"/>
              <a:t>18.06.2023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E837B-885C-9941-B154-4496F91F455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17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94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073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26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7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394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8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86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13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24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59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329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410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8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71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2199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E837B-885C-9941-B154-4496F91F455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5856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E71A0-7F51-4FDF-0334-67454F16D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B4F364-70C0-227A-B1C4-4BA3381E8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E7A352-FDC7-6B2A-FFFF-D4DE5DBD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C4D0-8132-154C-97DE-AF7DE50822E0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2681045-332C-5C71-6FD6-DB304488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EF10D-5C7D-4DD3-EC9C-10FFECC1B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79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77F845-6473-7EC7-898E-E121DB68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D324A6-75CF-4FD2-956F-688185375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3ABF9A-CB19-6BCF-2DA2-DC7356E9B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8BF5-8F82-6D4F-B418-88A97F5BE514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601F2A-353F-6A03-8948-2618B3415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71A57F-E32A-B18C-0B7D-0E53AC61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75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6D88898-31FC-48A0-F119-64445C0C3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E3F079-F738-89A4-5E52-74C294048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527BC6-111F-D52D-D2CB-B6303A5B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78911-043E-6D4A-A9D0-1EB85834B6E8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6A783E-D530-627A-7270-F0322C44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0316A4-47E1-13F3-515B-107920D7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92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3B2FB-6A3F-9A26-A0CF-4A58543E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C2F584-D3FD-59C8-4BF5-AC9B7E8B6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C4FF6-9E36-2185-5354-EB6BF8BF0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4046-BA01-AA42-A6C4-265CB81EFFA3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B4659F-649B-29C8-6541-ED9CBC20B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5938E3-95F8-6FD5-B30A-08DC4A47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55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3A565A-3FF0-6A7A-EBD2-E8C5B7A8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E9B5D3-DC03-4F77-D5F6-69DE0FC74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A56A23-D2C8-386F-0030-A00C4862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F497-4F51-9249-B61A-82E6744F1164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23D53A-2D44-6C3D-23BA-54C793F1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3C282E-4BB2-C899-E2B6-87761A22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7879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79575-D452-89B7-8FC2-31007FD7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9D4D51-94C2-3487-0329-4B62402E3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9B6D24E-22AF-9F3C-3043-2BF386C59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DF9790-4C10-22E2-DA45-C9FD343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1F95-4DCF-3047-B870-738C7E459227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6900119-10F1-4D7D-7365-07CFC5BB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3E8743-B641-8AAF-E2C6-2A3B0094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5795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A338E9-F503-9EB3-B3F8-0D026D4D7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420ED1-CEAB-B0FD-F9A2-C558A1033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792CB0-3C98-96DA-3311-9ADDBD173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331D00-F3FB-9F4A-1A8C-D3C16D4A3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74121A-4AED-63B0-200B-573C6A4AD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8FCBB1C-3B91-7007-5FCE-C33D7787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DD77D-00D1-B349-8367-8F0F9674AB56}" type="datetime1">
              <a:rPr lang="ru-RU" smtClean="0"/>
              <a:t>18.06.2023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5300F91-C506-561D-43E5-D738A8553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D22FAB-8AE1-9E6D-C11C-8DFA38ED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991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5CA4D-9EEC-6CD9-8424-80D1E3FF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C8CF27C-7D68-9D72-31E9-18C62B208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F54A-E207-BA47-886C-530B767F0965}" type="datetime1">
              <a:rPr lang="ru-RU" smtClean="0"/>
              <a:t>18.06.2023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AAA75C4-49C5-03A1-3E61-5B4AEEAA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DF666E-25EC-614E-0F22-44A7416D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11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8EA99B-F1DA-4DC5-5801-9806B649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743B2-ED10-494A-9AA1-902865BCE066}" type="datetime1">
              <a:rPr lang="ru-RU" smtClean="0"/>
              <a:t>18.06.2023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236D1D6-0195-40FF-83AA-38C41DB8F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4E92993-2275-2EB2-BBCA-2E5BECCD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2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774C71-B7F2-C945-D510-F0999F99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CC1FFF-6D2E-D2CD-8C8B-E0EADCF17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EE491BB-1B0C-6F11-744B-75E7308F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A9A0B2-5443-7480-CCF2-79F670E1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A834E-8A01-CA4C-903C-027238B76A79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0798FC-2562-9594-6DD3-51610BF9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480423-9CF5-FF83-B0CF-017C2B44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4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23575D-3150-0663-7346-A65002651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D3A4E1-EE67-E8A7-B0CE-AA882F442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F74F9E-4E40-79CB-D3B7-13DA78E94A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78CA41-6682-B6CA-C5ED-9BF750B3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7F4D2-F0B3-0948-94D4-13C84DB62A7C}" type="datetime1">
              <a:rPr lang="ru-RU" smtClean="0"/>
              <a:t>18.06.2023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64348F1-4CDD-2D2D-D8DA-CA502D189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F623A7-A96F-85BA-1714-8121AE7F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514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AEF0B-DEB5-9F58-C1D1-E6C0DD2B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EB8BA8-5D83-4262-A1A5-FBF613987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F77F89-3E09-AE53-3F21-ECF95642F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E9CF6-C8EF-4746-B70C-C281A29DF648}" type="datetime1">
              <a:rPr lang="ru-RU" smtClean="0"/>
              <a:t>18.06.2023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E9F5E6-BF7F-C3C3-147D-C931578BA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B3E6F6-4B0E-4993-7A79-DB2212B8B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EC52B-89EE-0D45-B35F-F6D6380F6A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14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759F81-6249-D716-9702-A98D2E3E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1</a:t>
            </a:fld>
            <a:r>
              <a:rPr lang="ru-RU" dirty="0"/>
              <a:t>/14</a:t>
            </a:r>
          </a:p>
        </p:txBody>
      </p:sp>
      <p:pic>
        <p:nvPicPr>
          <p:cNvPr id="8" name="Рисунок 7" descr="Изображение выглядит как эмблема, герб, символ, нашивка&#10;&#10;Автоматически созданное описание">
            <a:extLst>
              <a:ext uri="{FF2B5EF4-FFF2-40B4-BE49-F238E27FC236}">
                <a16:creationId xmlns:a16="http://schemas.microsoft.com/office/drawing/2014/main" id="{E1BAE0D8-1140-80FF-3BD3-AC5073F9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28" y="444501"/>
            <a:ext cx="1689088" cy="168908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14EED29-DC55-CFE7-4414-F54ED6D31E9A}"/>
              </a:ext>
            </a:extLst>
          </p:cNvPr>
          <p:cNvCxnSpPr>
            <a:cxnSpLocks/>
          </p:cNvCxnSpPr>
          <p:nvPr/>
        </p:nvCxnSpPr>
        <p:spPr>
          <a:xfrm>
            <a:off x="394374" y="213756"/>
            <a:ext cx="11367320" cy="0"/>
          </a:xfrm>
          <a:prstGeom prst="line">
            <a:avLst/>
          </a:prstGeom>
          <a:ln w="38100">
            <a:solidFill>
              <a:srgbClr val="00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D181CB8-12EE-DFEC-96BD-3FC41BE37A25}"/>
              </a:ext>
            </a:extLst>
          </p:cNvPr>
          <p:cNvCxnSpPr>
            <a:cxnSpLocks/>
          </p:cNvCxnSpPr>
          <p:nvPr/>
        </p:nvCxnSpPr>
        <p:spPr>
          <a:xfrm>
            <a:off x="410415" y="213756"/>
            <a:ext cx="0" cy="624685"/>
          </a:xfrm>
          <a:prstGeom prst="line">
            <a:avLst/>
          </a:prstGeom>
          <a:ln w="38100">
            <a:solidFill>
              <a:srgbClr val="00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72C34968-F038-169A-4E67-152515AAE848}"/>
              </a:ext>
            </a:extLst>
          </p:cNvPr>
          <p:cNvCxnSpPr>
            <a:cxnSpLocks/>
          </p:cNvCxnSpPr>
          <p:nvPr/>
        </p:nvCxnSpPr>
        <p:spPr>
          <a:xfrm>
            <a:off x="2636668" y="6152282"/>
            <a:ext cx="9125026" cy="0"/>
          </a:xfrm>
          <a:prstGeom prst="line">
            <a:avLst/>
          </a:prstGeom>
          <a:ln w="38100">
            <a:solidFill>
              <a:srgbClr val="00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 descr="Изображение выглядит как эмблема, герб, символ, искусство&#10;&#10;Автоматически созданное описание">
            <a:extLst>
              <a:ext uri="{FF2B5EF4-FFF2-40B4-BE49-F238E27FC236}">
                <a16:creationId xmlns:a16="http://schemas.microsoft.com/office/drawing/2014/main" id="{8926809A-FDC3-0688-8BA1-F37246B6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045" y="5598437"/>
            <a:ext cx="1139735" cy="1107690"/>
          </a:xfrm>
          <a:prstGeom prst="rect">
            <a:avLst/>
          </a:prstGeom>
        </p:spPr>
      </p:pic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DF691430-A567-DBBB-0C33-92280302C7A5}"/>
              </a:ext>
            </a:extLst>
          </p:cNvPr>
          <p:cNvCxnSpPr>
            <a:cxnSpLocks/>
          </p:cNvCxnSpPr>
          <p:nvPr/>
        </p:nvCxnSpPr>
        <p:spPr>
          <a:xfrm>
            <a:off x="394374" y="6152282"/>
            <a:ext cx="732784" cy="0"/>
          </a:xfrm>
          <a:prstGeom prst="line">
            <a:avLst/>
          </a:prstGeom>
          <a:ln w="38100">
            <a:solidFill>
              <a:srgbClr val="009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FFEB308-7269-1022-AFE4-6DA73ACECFF7}"/>
              </a:ext>
            </a:extLst>
          </p:cNvPr>
          <p:cNvSpPr txBox="1"/>
          <p:nvPr/>
        </p:nvSpPr>
        <p:spPr>
          <a:xfrm>
            <a:off x="1337395" y="2252742"/>
            <a:ext cx="9517206" cy="1656415"/>
          </a:xfrm>
          <a:prstGeom prst="rect">
            <a:avLst/>
          </a:prstGeom>
          <a:noFill/>
        </p:spPr>
        <p:txBody>
          <a:bodyPr wrap="square" lIns="90000">
            <a:spAutoFit/>
          </a:bodyPr>
          <a:lstStyle/>
          <a:p>
            <a:pPr algn="ctr">
              <a:lnSpc>
                <a:spcPts val="25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ВЫПУСКНАЯ</a:t>
            </a: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КВАЛИФИКАЦИОННАЯ РАБОТА БАКАЛАВРА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iOS-</a:t>
            </a: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для записи воспоминаний</a:t>
            </a:r>
          </a:p>
          <a:p>
            <a:pPr algn="ctr">
              <a:lnSpc>
                <a:spcPts val="2500"/>
              </a:lnSpc>
            </a:pPr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 направлению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02.03.02 – Фундаментальная информатика и информационные технологии</a:t>
            </a:r>
          </a:p>
          <a:p>
            <a:pPr algn="ctr">
              <a:lnSpc>
                <a:spcPts val="25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02.03.02_02 – Информатика и компьютерные науки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10CA2D-DE20-C53C-52F3-B46370E6FDCE}"/>
              </a:ext>
            </a:extLst>
          </p:cNvPr>
          <p:cNvSpPr txBox="1"/>
          <p:nvPr/>
        </p:nvSpPr>
        <p:spPr>
          <a:xfrm>
            <a:off x="1917677" y="563654"/>
            <a:ext cx="8356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</a:p>
          <a:p>
            <a:pPr algn="ctr"/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Санкт-Петербургский политехнический университет Петра Великого</a:t>
            </a:r>
          </a:p>
          <a:p>
            <a:pPr algn="ctr"/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компьютерных наук и технологий</a:t>
            </a:r>
          </a:p>
          <a:p>
            <a:pPr algn="ctr"/>
            <a:r>
              <a:rPr lang="ru-RU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Высшая школа программной инженерии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439373-2A3A-9D9D-65D0-FD65180E5C0E}"/>
              </a:ext>
            </a:extLst>
          </p:cNvPr>
          <p:cNvSpPr txBox="1"/>
          <p:nvPr/>
        </p:nvSpPr>
        <p:spPr>
          <a:xfrm>
            <a:off x="2775816" y="4336806"/>
            <a:ext cx="2079752" cy="707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Студент</a:t>
            </a:r>
          </a:p>
          <a:p>
            <a:pPr>
              <a:lnSpc>
                <a:spcPts val="2500"/>
              </a:lnSpc>
            </a:pPr>
            <a:r>
              <a:rPr lang="ru-RU" dirty="0"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Гр. 3530202/90202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66BB80-FDED-72B3-6CEF-6BD1B99A1191}"/>
              </a:ext>
            </a:extLst>
          </p:cNvPr>
          <p:cNvSpPr txBox="1"/>
          <p:nvPr/>
        </p:nvSpPr>
        <p:spPr>
          <a:xfrm>
            <a:off x="2775816" y="5082711"/>
            <a:ext cx="2079752" cy="707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ru-RU" dirty="0"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Руководитель</a:t>
            </a:r>
          </a:p>
          <a:p>
            <a:pPr>
              <a:lnSpc>
                <a:spcPts val="2500"/>
              </a:lnSpc>
            </a:pPr>
            <a:r>
              <a:rPr lang="ru-RU" dirty="0"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к.т.н., доцент</a:t>
            </a:r>
            <a:endParaRPr lang="ru-RU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975FA7-74EA-23A4-FF79-5F82476F6685}"/>
              </a:ext>
            </a:extLst>
          </p:cNvPr>
          <p:cNvSpPr txBox="1"/>
          <p:nvPr/>
        </p:nvSpPr>
        <p:spPr>
          <a:xfrm>
            <a:off x="7336434" y="4336806"/>
            <a:ext cx="2079752" cy="707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Потапова А.М.</a:t>
            </a:r>
          </a:p>
          <a:p>
            <a:pPr algn="r">
              <a:lnSpc>
                <a:spcPts val="2500"/>
              </a:lnSpc>
            </a:pPr>
            <a:endParaRPr lang="ru-RU" dirty="0">
              <a:latin typeface="Times New Roman" panose="02020603050405020304" pitchFamily="18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0B09BA-C3D7-3DCC-D522-ADA36A4ACFF6}"/>
              </a:ext>
            </a:extLst>
          </p:cNvPr>
          <p:cNvSpPr txBox="1"/>
          <p:nvPr/>
        </p:nvSpPr>
        <p:spPr>
          <a:xfrm>
            <a:off x="7336434" y="5082711"/>
            <a:ext cx="2079752" cy="707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</a:pPr>
            <a:r>
              <a:rPr lang="ru-RU" dirty="0">
                <a:effectLst/>
                <a:latin typeface="Times New Roman" panose="02020603050405020304" pitchFamily="18" charset="0"/>
                <a:ea typeface="Palatino" pitchFamily="2" charset="0"/>
                <a:cs typeface="Times New Roman" panose="02020603050405020304" pitchFamily="18" charset="0"/>
              </a:rPr>
              <a:t>Воинов Н.В.</a:t>
            </a:r>
          </a:p>
          <a:p>
            <a:pPr algn="r">
              <a:lnSpc>
                <a:spcPts val="2500"/>
              </a:lnSpc>
            </a:pPr>
            <a:endParaRPr lang="ru-RU" dirty="0">
              <a:latin typeface="Times New Roman" panose="02020603050405020304" pitchFamily="18" charset="0"/>
              <a:ea typeface="Palatino" pitchFamily="2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A4EFFE-9002-EDB2-C7CB-C535AE2895BF}"/>
              </a:ext>
            </a:extLst>
          </p:cNvPr>
          <p:cNvSpPr txBox="1"/>
          <p:nvPr/>
        </p:nvSpPr>
        <p:spPr>
          <a:xfrm>
            <a:off x="3026721" y="6198255"/>
            <a:ext cx="610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компьютерных наук и технологий</a:t>
            </a:r>
          </a:p>
          <a:p>
            <a:pPr algn="ctr"/>
            <a:r>
              <a:rPr lang="ru-RU" sz="1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Высшая школа программной инженерии 2023</a:t>
            </a:r>
          </a:p>
        </p:txBody>
      </p:sp>
    </p:spTree>
    <p:extLst>
      <p:ext uri="{BB962C8B-B14F-4D97-AF65-F5344CB8AC3E}">
        <p14:creationId xmlns:p14="http://schemas.microsoft.com/office/powerpoint/2010/main" val="19778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Используемые технологии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10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819AD10-526F-EFA7-CEB8-E27CC926F213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FA2DE1FC-252A-0774-A475-A4AA1932FED0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Таблица 12">
            <a:extLst>
              <a:ext uri="{FF2B5EF4-FFF2-40B4-BE49-F238E27FC236}">
                <a16:creationId xmlns:a16="http://schemas.microsoft.com/office/drawing/2014/main" id="{3BF1A916-6560-6909-CF2E-6E4E2ACE5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954606"/>
              </p:ext>
            </p:extLst>
          </p:nvPr>
        </p:nvGraphicFramePr>
        <p:xfrm>
          <a:off x="952499" y="1542662"/>
          <a:ext cx="10287002" cy="421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563">
                  <a:extLst>
                    <a:ext uri="{9D8B030D-6E8A-4147-A177-3AD203B41FA5}">
                      <a16:colId xmlns:a16="http://schemas.microsoft.com/office/drawing/2014/main" val="2549394412"/>
                    </a:ext>
                  </a:extLst>
                </a:gridCol>
                <a:gridCol w="7347439">
                  <a:extLst>
                    <a:ext uri="{9D8B030D-6E8A-4147-A177-3AD203B41FA5}">
                      <a16:colId xmlns:a16="http://schemas.microsoft.com/office/drawing/2014/main" val="4117324554"/>
                    </a:ext>
                  </a:extLst>
                </a:gridCol>
              </a:tblGrid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Платформа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OS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210360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Среда разработки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Xcode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94867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Язык программирования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Swift</a:t>
                      </a: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6518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строк кода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4564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Разработка интерфейса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SwiftUI (</a:t>
                      </a: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 элементами </a:t>
                      </a: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UIKit)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55331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База данных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CoreData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23618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Синхронизация данных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loudKit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78283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Анализ текста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CreateML, CoreML</a:t>
                      </a: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NaturalLanguage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402309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Медиа контент 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AVFoundation, Photos, </a:t>
                      </a: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PhotosUI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213344"/>
                  </a:ext>
                </a:extLst>
              </a:tr>
              <a:tr h="46788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Модульное тестирование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XCTest</a:t>
                      </a:r>
                      <a:endParaRPr lang="ru-RU" sz="18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74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19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возможности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11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одзаголовок 2">
            <a:extLst>
              <a:ext uri="{FF2B5EF4-FFF2-40B4-BE49-F238E27FC236}">
                <a16:creationId xmlns:a16="http://schemas.microsoft.com/office/drawing/2014/main" id="{DE8FE6F5-3318-102D-D1B1-4E7181D3A75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6914072A-16C5-F03C-9FDD-BA762C4BF9CB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Рисунок 30" descr="Изображение выглядит как текст, Мобильный телефон, снимок экрана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8A9C8585-97EC-27DC-007A-1D990E656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608" y="1889158"/>
            <a:ext cx="1664554" cy="3563538"/>
          </a:xfrm>
          <a:prstGeom prst="rect">
            <a:avLst/>
          </a:prstGeom>
        </p:spPr>
      </p:pic>
      <p:pic>
        <p:nvPicPr>
          <p:cNvPr id="32" name="Рисунок 31" descr="Изображение выглядит как текст, снимок экрана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6D34F7E0-514E-AA40-C026-80F0EB81A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092" y="1889377"/>
            <a:ext cx="1664555" cy="3563319"/>
          </a:xfrm>
          <a:prstGeom prst="rect">
            <a:avLst/>
          </a:prstGeom>
        </p:spPr>
      </p:pic>
      <p:sp>
        <p:nvSpPr>
          <p:cNvPr id="37" name="Объект 2">
            <a:extLst>
              <a:ext uri="{FF2B5EF4-FFF2-40B4-BE49-F238E27FC236}">
                <a16:creationId xmlns:a16="http://schemas.microsoft.com/office/drawing/2014/main" id="{E4F31E2F-B999-DBF6-B9E0-5A4B9EEB2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77" y="1419378"/>
            <a:ext cx="5145537" cy="4703713"/>
          </a:xfrm>
        </p:spPr>
        <p:txBody>
          <a:bodyPr>
            <a:noAutofit/>
          </a:bodyPr>
          <a:lstStyle/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Добавление текстовой записи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Добавление до 3-х фото (с подписью и без нее)</a:t>
            </a:r>
          </a:p>
          <a:p>
            <a:pPr marL="354013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Добавление аудио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записи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тегов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Сохранение записи в черновик</a:t>
            </a:r>
          </a:p>
          <a:p>
            <a:pPr marL="354013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Редактирование и удаление записи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Быстрый поиск по записям 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Приватный режим записи</a:t>
            </a:r>
          </a:p>
          <a:p>
            <a:pPr marL="354013" lvl="0" indent="-354013">
              <a:lnSpc>
                <a:spcPct val="150000"/>
              </a:lnSpc>
              <a:spcBef>
                <a:spcPts val="300"/>
              </a:spcBef>
              <a:buBlip>
                <a:blip r:embed="rId5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Статистика (активность, динамика настроения, топ слов/смайликов)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4" name="Рисунок 13" descr="Изображение выглядит как снимок экрана, Устройство связи, Мобильное устройство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12201432-04EB-06A2-024D-0CE16D7A1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850" y="1889158"/>
            <a:ext cx="1664555" cy="35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полученного решения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12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832352B-9A42-9AEF-D76A-2043D3985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-2733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Подзаголовок 2">
            <a:extLst>
              <a:ext uri="{FF2B5EF4-FFF2-40B4-BE49-F238E27FC236}">
                <a16:creationId xmlns:a16="http://schemas.microsoft.com/office/drawing/2014/main" id="{DE8FE6F5-3318-102D-D1B1-4E7181D3A75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6914072A-16C5-F03C-9FDD-BA762C4BF9CB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79E8015-CD40-DF29-F897-ED579F869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540152"/>
              </p:ext>
            </p:extLst>
          </p:nvPr>
        </p:nvGraphicFramePr>
        <p:xfrm>
          <a:off x="863376" y="1441724"/>
          <a:ext cx="10515600" cy="34142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9933">
                  <a:extLst>
                    <a:ext uri="{9D8B030D-6E8A-4147-A177-3AD203B41FA5}">
                      <a16:colId xmlns:a16="http://schemas.microsoft.com/office/drawing/2014/main" val="2118089017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526656979"/>
                    </a:ext>
                  </a:extLst>
                </a:gridCol>
                <a:gridCol w="1814946">
                  <a:extLst>
                    <a:ext uri="{9D8B030D-6E8A-4147-A177-3AD203B41FA5}">
                      <a16:colId xmlns:a16="http://schemas.microsoft.com/office/drawing/2014/main" val="3546270543"/>
                    </a:ext>
                  </a:extLst>
                </a:gridCol>
                <a:gridCol w="5393812">
                  <a:extLst>
                    <a:ext uri="{9D8B030D-6E8A-4147-A177-3AD203B41FA5}">
                      <a16:colId xmlns:a16="http://schemas.microsoft.com/office/drawing/2014/main" val="4217351687"/>
                    </a:ext>
                  </a:extLst>
                </a:gridCol>
              </a:tblGrid>
              <a:tr h="519777">
                <a:tc>
                  <a:txBody>
                    <a:bodyPr/>
                    <a:lstStyle/>
                    <a:p>
                      <a:pPr marL="52388" indent="0">
                        <a:lnSpc>
                          <a:spcPct val="10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369" marR="5536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Прототип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369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Текущий проект</a:t>
                      </a:r>
                    </a:p>
                  </a:txBody>
                  <a:tcPr marL="55369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Ключевые изменения</a:t>
                      </a:r>
                    </a:p>
                  </a:txBody>
                  <a:tcPr marL="55369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868640"/>
                  </a:ext>
                </a:extLst>
              </a:tr>
              <a:tr h="427704">
                <a:tc>
                  <a:txBody>
                    <a:bodyPr/>
                    <a:lstStyle/>
                    <a:p>
                      <a:pPr marL="52388" indent="0">
                        <a:lnSpc>
                          <a:spcPct val="10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Навигация</a:t>
                      </a:r>
                      <a:endParaRPr lang="ru-RU" sz="17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369" marR="5536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Сокращено количество экранов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369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207482"/>
                  </a:ext>
                </a:extLst>
              </a:tr>
              <a:tr h="1818047">
                <a:tc>
                  <a:txBody>
                    <a:bodyPr/>
                    <a:lstStyle/>
                    <a:p>
                      <a:pPr marL="52388" indent="0">
                        <a:lnSpc>
                          <a:spcPct val="10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Функциональность</a:t>
                      </a:r>
                    </a:p>
                  </a:txBody>
                  <a:tcPr marL="55369" marR="5536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Отображение активности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Расширена пользовательская статистика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Ускорен, упрощен процесс создания записи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Добавлены аудиосообщения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06400" marR="0" lvl="0" indent="-28416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Добавлены теги.</a:t>
                      </a:r>
                    </a:p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Добавление до 3-х фотографий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4000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590737"/>
                  </a:ext>
                </a:extLst>
              </a:tr>
              <a:tr h="648699">
                <a:tc>
                  <a:txBody>
                    <a:bodyPr/>
                    <a:lstStyle/>
                    <a:p>
                      <a:pPr marL="52388" indent="0">
                        <a:lnSpc>
                          <a:spcPct val="10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Дизайн интерфейса</a:t>
                      </a:r>
                    </a:p>
                  </a:txBody>
                  <a:tcPr marL="55369" marR="5536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Записи структурированы в виде чата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06400" indent="-284163" algn="l">
                        <a:lnSpc>
                          <a:spcPct val="100000"/>
                        </a:lnSpc>
                        <a:spcBef>
                          <a:spcPts val="50"/>
                        </a:spcBef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ru-RU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Светлая цветовая гамма, природная палитра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ru-RU" sz="17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5369" marR="55369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34588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0C3C01-8E02-378A-A54F-27D4A8CF2F53}"/>
              </a:ext>
            </a:extLst>
          </p:cNvPr>
          <p:cNvSpPr txBox="1"/>
          <p:nvPr/>
        </p:nvSpPr>
        <p:spPr>
          <a:xfrm>
            <a:off x="838198" y="5430026"/>
            <a:ext cx="95540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4288" hangingPunct="0">
              <a:spcAft>
                <a:spcPts val="1800"/>
              </a:spcAft>
            </a:pPr>
            <a:r>
              <a:rPr lang="ru-RU" sz="16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Примечание: Оценка основана на среднем значении оценок, полученных от опрошенных коллег и близких. Оценка 1 означает неудовлетворение критерию, а оценка 5 – удовлетворение.</a:t>
            </a:r>
            <a:endParaRPr lang="ru-RU" sz="16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9B222932-AFFE-ADE2-AE5C-71B10AE6A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242611"/>
              </p:ext>
            </p:extLst>
          </p:nvPr>
        </p:nvGraphicFramePr>
        <p:xfrm>
          <a:off x="863376" y="4856052"/>
          <a:ext cx="5121788" cy="3467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9933">
                  <a:extLst>
                    <a:ext uri="{9D8B030D-6E8A-4147-A177-3AD203B41FA5}">
                      <a16:colId xmlns:a16="http://schemas.microsoft.com/office/drawing/2014/main" val="4154043690"/>
                    </a:ext>
                  </a:extLst>
                </a:gridCol>
                <a:gridCol w="1246909">
                  <a:extLst>
                    <a:ext uri="{9D8B030D-6E8A-4147-A177-3AD203B41FA5}">
                      <a16:colId xmlns:a16="http://schemas.microsoft.com/office/drawing/2014/main" val="2951945404"/>
                    </a:ext>
                  </a:extLst>
                </a:gridCol>
                <a:gridCol w="1814946">
                  <a:extLst>
                    <a:ext uri="{9D8B030D-6E8A-4147-A177-3AD203B41FA5}">
                      <a16:colId xmlns:a16="http://schemas.microsoft.com/office/drawing/2014/main" val="3529426980"/>
                    </a:ext>
                  </a:extLst>
                </a:gridCol>
              </a:tblGrid>
              <a:tr h="346774">
                <a:tc>
                  <a:txBody>
                    <a:bodyPr/>
                    <a:lstStyle/>
                    <a:p>
                      <a:pPr marL="52388" indent="0">
                        <a:lnSpc>
                          <a:spcPct val="100000"/>
                        </a:lnSpc>
                        <a:spcBef>
                          <a:spcPts val="50"/>
                        </a:spcBef>
                        <a:tabLst/>
                      </a:pPr>
                      <a:r>
                        <a:rPr lang="ru-RU" sz="17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Общая оценка</a:t>
                      </a:r>
                    </a:p>
                  </a:txBody>
                  <a:tcPr marL="55369" marR="5536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2.4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50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ru-RU" sz="13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4844" marR="74844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7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470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полученного решения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13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832352B-9A42-9AEF-D76A-2043D3985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-27337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28" name="Подзаголовок 2">
            <a:extLst>
              <a:ext uri="{FF2B5EF4-FFF2-40B4-BE49-F238E27FC236}">
                <a16:creationId xmlns:a16="http://schemas.microsoft.com/office/drawing/2014/main" id="{DE8FE6F5-3318-102D-D1B1-4E7181D3A75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6914072A-16C5-F03C-9FDD-BA762C4BF9CB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E691EAA1-828E-50BC-18BC-5D4305B24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28673"/>
              </p:ext>
            </p:extLst>
          </p:nvPr>
        </p:nvGraphicFramePr>
        <p:xfrm>
          <a:off x="838198" y="1570791"/>
          <a:ext cx="10515600" cy="44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5028">
                  <a:extLst>
                    <a:ext uri="{9D8B030D-6E8A-4147-A177-3AD203B41FA5}">
                      <a16:colId xmlns:a16="http://schemas.microsoft.com/office/drawing/2014/main" val="3145762917"/>
                    </a:ext>
                  </a:extLst>
                </a:gridCol>
                <a:gridCol w="5240572">
                  <a:extLst>
                    <a:ext uri="{9D8B030D-6E8A-4147-A177-3AD203B41FA5}">
                      <a16:colId xmlns:a16="http://schemas.microsoft.com/office/drawing/2014/main" val="1830726023"/>
                    </a:ext>
                  </a:extLst>
                </a:gridCol>
              </a:tblGrid>
              <a:tr h="460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Прототип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Текущий проект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95338"/>
                  </a:ext>
                </a:extLst>
              </a:tr>
              <a:tr h="401087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64093"/>
                  </a:ext>
                </a:extLst>
              </a:tr>
            </a:tbl>
          </a:graphicData>
        </a:graphic>
      </p:graphicFrame>
      <p:pic>
        <p:nvPicPr>
          <p:cNvPr id="12" name="Рисунок 11" descr="Изображение выглядит как снимок экрана, мультимедиа, текст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3FC7F99C-335E-E61D-CC1F-EEEF393B3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170" y="2252436"/>
            <a:ext cx="1646829" cy="3562938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Мобильный телефон, снимок экрана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145AEE13-D93F-E9A3-C3B1-03FCAA43E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27" y="2252435"/>
            <a:ext cx="1664555" cy="356293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Мобильный телефон, снимок экрана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2C8147FB-B49E-F148-16D3-C7907297A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547" y="2252435"/>
            <a:ext cx="1664554" cy="356353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, Устройство связи, Мобильное устройство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D8B007AE-2F3D-6F54-D807-332B8987D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003" y="2252435"/>
            <a:ext cx="1664555" cy="35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74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90" y="116878"/>
            <a:ext cx="4888652" cy="757213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20E77-E76A-002E-3206-C21CF34B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03" y="894692"/>
            <a:ext cx="5223539" cy="4587620"/>
          </a:xfrm>
        </p:spPr>
        <p:txBody>
          <a:bodyPr lIns="90000">
            <a:noAutofit/>
          </a:bodyPr>
          <a:lstStyle/>
          <a:p>
            <a:pPr marL="365125" indent="-365125">
              <a:lnSpc>
                <a:spcPct val="150000"/>
              </a:lnSpc>
              <a:spcBef>
                <a:spcPts val="0"/>
              </a:spcBef>
              <a:buSzPct val="120000"/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 анализ существующих аналогов.</a:t>
            </a:r>
          </a:p>
          <a:p>
            <a:pPr marL="365125" indent="-365125">
              <a:lnSpc>
                <a:spcPct val="150000"/>
              </a:lnSpc>
              <a:spcBef>
                <a:spcPts val="0"/>
              </a:spcBef>
              <a:buSzPct val="120000"/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архитектура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приложения, выбраны средства и технологии для разработки программного продукта.</a:t>
            </a:r>
            <a:endParaRPr lang="ru-RU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lnSpc>
                <a:spcPct val="150000"/>
              </a:lnSpc>
              <a:spcBef>
                <a:spcPts val="0"/>
              </a:spcBef>
              <a:buSzPct val="120000"/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все компоненты системы согласно требованиям и выбранной архитектуре.</a:t>
            </a:r>
          </a:p>
          <a:p>
            <a:pPr marL="365125" indent="-365125">
              <a:lnSpc>
                <a:spcPct val="150000"/>
              </a:lnSpc>
              <a:spcBef>
                <a:spcPts val="0"/>
              </a:spcBef>
              <a:buSzPct val="120000"/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 прототип для анализа поведения пользователя с целью улучшения функционала 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полноценное приложение на платформе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5125" indent="-365125">
              <a:lnSpc>
                <a:spcPct val="150000"/>
              </a:lnSpc>
              <a:spcBef>
                <a:spcPts val="0"/>
              </a:spcBef>
              <a:buSzPct val="120000"/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Произведено те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стирование и анализ полученного решения.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14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9ADFB9CF-FD67-B0FF-E7F8-40CF1BEAA90B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6C2E4B6-02BA-C833-2CBA-EF91093CC0D1}"/>
              </a:ext>
            </a:extLst>
          </p:cNvPr>
          <p:cNvCxnSpPr>
            <a:cxnSpLocks/>
          </p:cNvCxnSpPr>
          <p:nvPr/>
        </p:nvCxnSpPr>
        <p:spPr>
          <a:xfrm flipV="1">
            <a:off x="6089396" y="0"/>
            <a:ext cx="25997" cy="560785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6BD24D-8E4C-AD9E-D8DE-B4060561AA5C}"/>
              </a:ext>
            </a:extLst>
          </p:cNvPr>
          <p:cNvSpPr txBox="1"/>
          <p:nvPr/>
        </p:nvSpPr>
        <p:spPr>
          <a:xfrm>
            <a:off x="6493661" y="894692"/>
            <a:ext cx="5544431" cy="457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Поддержка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записи видео-сообщений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оддержка темной темы.</a:t>
            </a:r>
          </a:p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еализация дополнительного уровня защиты в виде создания ПИН-кода</a:t>
            </a:r>
          </a:p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асширение возможностей взаимодействия с медиа контентом.</a:t>
            </a:r>
          </a:p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риобретение полноценной подписки на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Apple Developer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публикации приложения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 Store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подключения реализованного в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CoreData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функционала резервного копирования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363" indent="-360363">
              <a:lnSpc>
                <a:spcPct val="150000"/>
              </a:lnSpc>
              <a:buSzPct val="120000"/>
              <a:buBlip>
                <a:blip r:embed="rId4"/>
              </a:buBlip>
            </a:pP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9615A2BC-40A1-A0EC-86EE-EDA1967E0183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BEA0B9EA-F71C-A679-6B0B-2A0DDA51693D}"/>
              </a:ext>
            </a:extLst>
          </p:cNvPr>
          <p:cNvSpPr txBox="1">
            <a:spLocks/>
          </p:cNvSpPr>
          <p:nvPr/>
        </p:nvSpPr>
        <p:spPr>
          <a:xfrm>
            <a:off x="6821550" y="114799"/>
            <a:ext cx="4888652" cy="7752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Планы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272712-760B-3FC6-8772-2EDC3FEDF454}"/>
              </a:ext>
            </a:extLst>
          </p:cNvPr>
          <p:cNvSpPr txBox="1"/>
          <p:nvPr/>
        </p:nvSpPr>
        <p:spPr>
          <a:xfrm>
            <a:off x="208101" y="5724161"/>
            <a:ext cx="11762590" cy="338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SzPct val="120000"/>
            </a:pP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представлена на секционном заседании конференции</a:t>
            </a:r>
            <a:r>
              <a:rPr lang="ru-RU" sz="1600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«Современные технологии в теории и практике программирования»</a:t>
            </a:r>
            <a:endParaRPr lang="ru-RU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373C1A3-E4ED-0ACA-CEF5-8B7698E12465}"/>
              </a:ext>
            </a:extLst>
          </p:cNvPr>
          <p:cNvCxnSpPr>
            <a:cxnSpLocks/>
          </p:cNvCxnSpPr>
          <p:nvPr/>
        </p:nvCxnSpPr>
        <p:spPr>
          <a:xfrm>
            <a:off x="19393" y="5598615"/>
            <a:ext cx="12192000" cy="9243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558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63BAE-7B1C-032E-374B-DAE20103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514685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неспециализированных приложений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218A1D-7931-50B6-0EBE-544E14F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>
                <a:cs typeface="Times New Roman" panose="02020603050405020304" pitchFamily="18" charset="0"/>
              </a:rPr>
              <a:t>15</a:t>
            </a:fld>
            <a:endParaRPr lang="ru-RU" dirty="0">
              <a:cs typeface="Times New Roman" panose="02020603050405020304" pitchFamily="18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3A7DF0E-62BC-D8DC-CEFE-7DB588887A86}"/>
              </a:ext>
            </a:extLst>
          </p:cNvPr>
          <p:cNvCxnSpPr/>
          <p:nvPr/>
        </p:nvCxnSpPr>
        <p:spPr>
          <a:xfrm>
            <a:off x="59821" y="6212456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5065627-9C4C-1B5A-660A-DF24F5FF8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934431"/>
              </p:ext>
            </p:extLst>
          </p:nvPr>
        </p:nvGraphicFramePr>
        <p:xfrm>
          <a:off x="938408" y="1516260"/>
          <a:ext cx="10415391" cy="4006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54787">
                  <a:extLst>
                    <a:ext uri="{9D8B030D-6E8A-4147-A177-3AD203B41FA5}">
                      <a16:colId xmlns:a16="http://schemas.microsoft.com/office/drawing/2014/main" val="2118089017"/>
                    </a:ext>
                  </a:extLst>
                </a:gridCol>
                <a:gridCol w="1728821">
                  <a:extLst>
                    <a:ext uri="{9D8B030D-6E8A-4147-A177-3AD203B41FA5}">
                      <a16:colId xmlns:a16="http://schemas.microsoft.com/office/drawing/2014/main" val="526656979"/>
                    </a:ext>
                  </a:extLst>
                </a:gridCol>
                <a:gridCol w="1728821">
                  <a:extLst>
                    <a:ext uri="{9D8B030D-6E8A-4147-A177-3AD203B41FA5}">
                      <a16:colId xmlns:a16="http://schemas.microsoft.com/office/drawing/2014/main" val="3546270543"/>
                    </a:ext>
                  </a:extLst>
                </a:gridCol>
                <a:gridCol w="1651481">
                  <a:extLst>
                    <a:ext uri="{9D8B030D-6E8A-4147-A177-3AD203B41FA5}">
                      <a16:colId xmlns:a16="http://schemas.microsoft.com/office/drawing/2014/main" val="1809965895"/>
                    </a:ext>
                  </a:extLst>
                </a:gridCol>
                <a:gridCol w="1651481">
                  <a:extLst>
                    <a:ext uri="{9D8B030D-6E8A-4147-A177-3AD203B41FA5}">
                      <a16:colId xmlns:a16="http://schemas.microsoft.com/office/drawing/2014/main" val="1823520277"/>
                    </a:ext>
                  </a:extLst>
                </a:gridCol>
              </a:tblGrid>
              <a:tr h="35795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Мой проект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Instagram*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Evernote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Notion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868640"/>
                  </a:ext>
                </a:extLst>
              </a:tr>
              <a:tr h="7231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Доступ без подключения к сети интернет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207482"/>
                  </a:ext>
                </a:extLst>
              </a:tr>
              <a:tr h="7478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Отсутствует ограничение на длину/размер записи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47224"/>
                  </a:ext>
                </a:extLst>
              </a:tr>
              <a:tr h="4922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Поддержка записи аудио сообщений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590737"/>
                  </a:ext>
                </a:extLst>
              </a:tr>
              <a:tr h="572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функции поиска по записям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345886"/>
                  </a:ext>
                </a:extLst>
              </a:tr>
              <a:tr h="5004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статистических данных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512335"/>
                  </a:ext>
                </a:extLst>
              </a:tr>
              <a:tr h="6119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Простота в использовании</a:t>
                      </a: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003529"/>
                  </a:ext>
                </a:extLst>
              </a:tr>
            </a:tbl>
          </a:graphicData>
        </a:graphic>
      </p:graphicFrame>
      <p:pic>
        <p:nvPicPr>
          <p:cNvPr id="29" name="Рисунок 28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B15E1F1-D1CF-49DB-85F0-B650B4DBE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8" y="2073304"/>
            <a:ext cx="360422" cy="360422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9719718-085A-6957-A608-5217BC68C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940" y="2074967"/>
            <a:ext cx="360422" cy="360422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94CD3-54C6-C9BA-9E14-AE025EA5BAD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C6E07A4-6D16-B7F9-DC4C-227651CFEC17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24B4834-7B59-1D21-7240-3EC537AD3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33" y="2060778"/>
            <a:ext cx="360422" cy="360422"/>
          </a:xfrm>
          <a:prstGeom prst="rect">
            <a:avLst/>
          </a:prstGeom>
        </p:spPr>
      </p:pic>
      <p:pic>
        <p:nvPicPr>
          <p:cNvPr id="10" name="Рисунок 9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55758E0-8BA6-B9DA-C14F-F43A2BBF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940" y="5028844"/>
            <a:ext cx="360422" cy="36042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BB04C7C-EA0E-FF7E-1D8C-20557C3F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940" y="3418391"/>
            <a:ext cx="360422" cy="36042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055A74D-6C4A-8C45-22F5-2CD0618C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78" y="5029657"/>
            <a:ext cx="360422" cy="36042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132673D-B3E2-3BBD-6B59-422FB9A61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8" y="3418391"/>
            <a:ext cx="360422" cy="36042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06C3853-80FD-7724-DC80-BC4BD0EC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8" y="2793458"/>
            <a:ext cx="360422" cy="36042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CBB304B-F024-05C4-F918-7C56806B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8" y="3946514"/>
            <a:ext cx="360422" cy="36042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92431EC-8612-CD78-5DB4-1D7A7C326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2060778"/>
            <a:ext cx="360422" cy="360422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C8E919B-BC59-5D34-3928-A2091EEB5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2793458"/>
            <a:ext cx="360422" cy="360422"/>
          </a:xfrm>
          <a:prstGeom prst="rect">
            <a:avLst/>
          </a:prstGeom>
        </p:spPr>
      </p:pic>
      <p:pic>
        <p:nvPicPr>
          <p:cNvPr id="20" name="Рисунок 19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F20F328-95BC-B7ED-20DA-F07D3C5D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3418391"/>
            <a:ext cx="360422" cy="360422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81D979F-96F6-AD21-108D-C71760EAF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3943501"/>
            <a:ext cx="360422" cy="36042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575346D-7423-8069-999C-DF04B6E09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378" y="4478327"/>
            <a:ext cx="360422" cy="360422"/>
          </a:xfrm>
          <a:prstGeom prst="rect">
            <a:avLst/>
          </a:prstGeom>
        </p:spPr>
      </p:pic>
      <p:pic>
        <p:nvPicPr>
          <p:cNvPr id="36" name="Рисунок 35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EE9F638-0BE6-3379-3A24-18710DC6D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4476563"/>
            <a:ext cx="360422" cy="360422"/>
          </a:xfrm>
          <a:prstGeom prst="rect">
            <a:avLst/>
          </a:prstGeom>
        </p:spPr>
      </p:pic>
      <p:pic>
        <p:nvPicPr>
          <p:cNvPr id="37" name="Рисунок 3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3E405EC-49E0-FD08-0E42-BC9740CF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073" y="5029657"/>
            <a:ext cx="360422" cy="360422"/>
          </a:xfrm>
          <a:prstGeom prst="rect">
            <a:avLst/>
          </a:prstGeom>
        </p:spPr>
      </p:pic>
      <p:pic>
        <p:nvPicPr>
          <p:cNvPr id="44" name="Рисунок 43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043C0B0-4667-31E8-036F-44BFB869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33" y="5028844"/>
            <a:ext cx="360422" cy="360422"/>
          </a:xfrm>
          <a:prstGeom prst="rect">
            <a:avLst/>
          </a:prstGeom>
        </p:spPr>
      </p:pic>
      <p:pic>
        <p:nvPicPr>
          <p:cNvPr id="46" name="Рисунок 45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261C33B-8710-3126-109F-C32B1F64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940" y="2793458"/>
            <a:ext cx="360422" cy="360422"/>
          </a:xfrm>
          <a:prstGeom prst="rect">
            <a:avLst/>
          </a:prstGeom>
        </p:spPr>
      </p:pic>
      <p:pic>
        <p:nvPicPr>
          <p:cNvPr id="47" name="Рисунок 4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3FC38AD-64EA-A980-9E4D-FECD8C32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940" y="3948130"/>
            <a:ext cx="360422" cy="360422"/>
          </a:xfrm>
          <a:prstGeom prst="rect">
            <a:avLst/>
          </a:prstGeom>
        </p:spPr>
      </p:pic>
      <p:pic>
        <p:nvPicPr>
          <p:cNvPr id="48" name="Рисунок 47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BE570FD-E100-62C0-E4F1-24D267C8D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940" y="4476563"/>
            <a:ext cx="360422" cy="36042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348F56B-62B9-94B1-5E5B-737F0EF70AD5}"/>
              </a:ext>
            </a:extLst>
          </p:cNvPr>
          <p:cNvSpPr txBox="1"/>
          <p:nvPr/>
        </p:nvSpPr>
        <p:spPr>
          <a:xfrm>
            <a:off x="938409" y="5644162"/>
            <a:ext cx="10415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aseline="3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Компания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Meta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Platforms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Inc. признана в России экстремистской организацией и запрещена. Принадлежащая ей соцсеть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Instagram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Инстаграм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RU" sz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России запрещена.</a:t>
            </a:r>
          </a:p>
        </p:txBody>
      </p:sp>
      <p:pic>
        <p:nvPicPr>
          <p:cNvPr id="55" name="Рисунок 54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73E8161-6B28-E7A0-5908-54C7013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33" y="4483612"/>
            <a:ext cx="360422" cy="360422"/>
          </a:xfrm>
          <a:prstGeom prst="rect">
            <a:avLst/>
          </a:prstGeom>
        </p:spPr>
      </p:pic>
      <p:pic>
        <p:nvPicPr>
          <p:cNvPr id="65" name="Рисунок 64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261E79F-7BE2-67F6-F398-225A57A3A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033" y="3943501"/>
            <a:ext cx="360422" cy="360422"/>
          </a:xfrm>
          <a:prstGeom prst="rect">
            <a:avLst/>
          </a:prstGeom>
        </p:spPr>
      </p:pic>
      <p:pic>
        <p:nvPicPr>
          <p:cNvPr id="67" name="Рисунок 6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4EA9463-75A7-50B4-85F3-2654AA619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33" y="3420714"/>
            <a:ext cx="360422" cy="360422"/>
          </a:xfrm>
          <a:prstGeom prst="rect">
            <a:avLst/>
          </a:prstGeom>
        </p:spPr>
      </p:pic>
      <p:pic>
        <p:nvPicPr>
          <p:cNvPr id="68" name="Рисунок 67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D152610-B201-FB9C-745B-B74609CB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033" y="2793458"/>
            <a:ext cx="360422" cy="3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3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772155CC-5603-1DC5-2A60-89FD292CF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79168"/>
              </p:ext>
            </p:extLst>
          </p:nvPr>
        </p:nvGraphicFramePr>
        <p:xfrm>
          <a:off x="643942" y="1570793"/>
          <a:ext cx="10904114" cy="418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875">
                  <a:extLst>
                    <a:ext uri="{9D8B030D-6E8A-4147-A177-3AD203B41FA5}">
                      <a16:colId xmlns:a16="http://schemas.microsoft.com/office/drawing/2014/main" val="3145762917"/>
                    </a:ext>
                  </a:extLst>
                </a:gridCol>
                <a:gridCol w="1819912">
                  <a:extLst>
                    <a:ext uri="{9D8B030D-6E8A-4147-A177-3AD203B41FA5}">
                      <a16:colId xmlns:a16="http://schemas.microsoft.com/office/drawing/2014/main" val="1830726023"/>
                    </a:ext>
                  </a:extLst>
                </a:gridCol>
                <a:gridCol w="4316112">
                  <a:extLst>
                    <a:ext uri="{9D8B030D-6E8A-4147-A177-3AD203B41FA5}">
                      <a16:colId xmlns:a16="http://schemas.microsoft.com/office/drawing/2014/main" val="1123254923"/>
                    </a:ext>
                  </a:extLst>
                </a:gridCol>
                <a:gridCol w="2971215">
                  <a:extLst>
                    <a:ext uri="{9D8B030D-6E8A-4147-A177-3AD203B41FA5}">
                      <a16:colId xmlns:a16="http://schemas.microsoft.com/office/drawing/2014/main" val="3894926218"/>
                    </a:ext>
                  </a:extLst>
                </a:gridCol>
              </a:tblGrid>
              <a:tr h="752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Процесс записи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Лента с записями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Статистика</a:t>
                      </a:r>
                      <a:endParaRPr lang="ru-RU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Приватный режим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95338"/>
                  </a:ext>
                </a:extLst>
              </a:tr>
              <a:tr h="34324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64093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09182-EC37-C11C-C9B2-B9EABCD2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-1"/>
            <a:ext cx="11548056" cy="157079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14447A-0827-7D3A-A6F7-1B2D4477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16</a:t>
            </a:fld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D608E56-D01B-8B4F-004B-380B4394BC4C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Изображение выглядит как снимок экрана, Мобильный телефон, текст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5AC3905F-BBC0-F7B2-3FEF-76FEA307F3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548" y="2821780"/>
            <a:ext cx="1216209" cy="2603872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Мобильный телефон, снимок экрана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FABD29CE-7D69-D398-3C9E-7625BAB42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1542" y="2821779"/>
            <a:ext cx="1216364" cy="2603873"/>
          </a:xfrm>
          <a:prstGeom prst="rect">
            <a:avLst/>
          </a:prstGeom>
        </p:spPr>
      </p:pic>
      <p:pic>
        <p:nvPicPr>
          <p:cNvPr id="31" name="Рисунок 30" descr="Изображение выглядит как текст, Устройство связи, Мобильное устройство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B151F0FA-787E-8B4E-ECCA-2A31B5993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804" y="2830018"/>
            <a:ext cx="1220135" cy="2612110"/>
          </a:xfrm>
          <a:prstGeom prst="rect">
            <a:avLst/>
          </a:prstGeom>
        </p:spPr>
      </p:pic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C602AC78-8D28-36F8-7777-A58BD17FCF9B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5BDFD91A-B1FA-B455-4938-563794541A98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Рисунок 34" descr="Изображение выглядит как текст, Мобильный телефон, снимок экрана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A1D74430-F79A-A18C-D91D-ED3D1B3AE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3627" y="2830018"/>
            <a:ext cx="1220136" cy="2612110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E1A2A387-DD1D-3E49-2003-9AF3A99BE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46" y="2821780"/>
            <a:ext cx="1220210" cy="2612109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аджет, Устройство связи, Портативное устройство связи, Мобильное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14FEC11C-C7CB-847A-230F-E112479B3E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590" y="2830018"/>
            <a:ext cx="1216210" cy="2603871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электроника, Мобильный телефон, гаджет, Устройство связи&#10;&#10;Автоматически созданное описание">
            <a:extLst>
              <a:ext uri="{FF2B5EF4-FFF2-40B4-BE49-F238E27FC236}">
                <a16:creationId xmlns:a16="http://schemas.microsoft.com/office/drawing/2014/main" id="{D696153F-E705-D159-D980-DE169B05EA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747" y="2830018"/>
            <a:ext cx="1220058" cy="26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6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Таблица 14">
            <a:extLst>
              <a:ext uri="{FF2B5EF4-FFF2-40B4-BE49-F238E27FC236}">
                <a16:creationId xmlns:a16="http://schemas.microsoft.com/office/drawing/2014/main" id="{772155CC-5603-1DC5-2A60-89FD292CF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689108"/>
              </p:ext>
            </p:extLst>
          </p:nvPr>
        </p:nvGraphicFramePr>
        <p:xfrm>
          <a:off x="643942" y="1570793"/>
          <a:ext cx="10904115" cy="418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134">
                  <a:extLst>
                    <a:ext uri="{9D8B030D-6E8A-4147-A177-3AD203B41FA5}">
                      <a16:colId xmlns:a16="http://schemas.microsoft.com/office/drawing/2014/main" val="2651614688"/>
                    </a:ext>
                  </a:extLst>
                </a:gridCol>
                <a:gridCol w="1648496">
                  <a:extLst>
                    <a:ext uri="{9D8B030D-6E8A-4147-A177-3AD203B41FA5}">
                      <a16:colId xmlns:a16="http://schemas.microsoft.com/office/drawing/2014/main" val="3145762917"/>
                    </a:ext>
                  </a:extLst>
                </a:gridCol>
                <a:gridCol w="1700011">
                  <a:extLst>
                    <a:ext uri="{9D8B030D-6E8A-4147-A177-3AD203B41FA5}">
                      <a16:colId xmlns:a16="http://schemas.microsoft.com/office/drawing/2014/main" val="1830726023"/>
                    </a:ext>
                  </a:extLst>
                </a:gridCol>
                <a:gridCol w="4224271">
                  <a:extLst>
                    <a:ext uri="{9D8B030D-6E8A-4147-A177-3AD203B41FA5}">
                      <a16:colId xmlns:a16="http://schemas.microsoft.com/office/drawing/2014/main" val="1123254923"/>
                    </a:ext>
                  </a:extLst>
                </a:gridCol>
                <a:gridCol w="1644203">
                  <a:extLst>
                    <a:ext uri="{9D8B030D-6E8A-4147-A177-3AD203B41FA5}">
                      <a16:colId xmlns:a16="http://schemas.microsoft.com/office/drawing/2014/main" val="3894926218"/>
                    </a:ext>
                  </a:extLst>
                </a:gridCol>
              </a:tblGrid>
              <a:tr h="752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Редактор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Поиск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Запись аудио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Статистика (дополнительно)</a:t>
                      </a:r>
                      <a:endParaRPr lang="ru-RU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Уровни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активности 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95338"/>
                  </a:ext>
                </a:extLst>
              </a:tr>
              <a:tr h="34324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64093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09182-EC37-C11C-C9B2-B9EABCD2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4" y="-1"/>
            <a:ext cx="11548056" cy="1570795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14447A-0827-7D3A-A6F7-1B2D4477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17</a:t>
            </a:fld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D608E56-D01B-8B4F-004B-380B4394BC4C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C602AC78-8D28-36F8-7777-A58BD17FCF9B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5BDFD91A-B1FA-B455-4938-563794541A98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56" descr="Изображение выглядит как текст, Мобильный телефон, снимок экрана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087E4CE5-D6A8-96BD-639B-38496114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906" y="2794544"/>
            <a:ext cx="1218232" cy="262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57" descr="Изображение выглядит как электроника, текст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5689EF2A-FBCA-53C3-9586-F51624973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00" y="2791169"/>
            <a:ext cx="1218233" cy="26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электроника, текст, Мобильный телефо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C59C5F-35CE-7417-AA78-C80712ED67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80" y="2802782"/>
            <a:ext cx="1219964" cy="2612110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веча, овощи, еда&#10;&#10;Автоматически созданное описание">
            <a:extLst>
              <a:ext uri="{FF2B5EF4-FFF2-40B4-BE49-F238E27FC236}">
                <a16:creationId xmlns:a16="http://schemas.microsoft.com/office/drawing/2014/main" id="{19E2980B-F824-861C-618C-D33874768E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24"/>
          <a:stretch/>
        </p:blipFill>
        <p:spPr>
          <a:xfrm>
            <a:off x="9982200" y="3429000"/>
            <a:ext cx="1488320" cy="59811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A1067746-C4B0-9B1F-31EA-A6FF462FF8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70" y="2802782"/>
            <a:ext cx="1223975" cy="2620348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Мобильный телефон, мультимедиа, Мобильное устройство, Портативное устройство связи&#10;&#10;Автоматически созданное описание">
            <a:extLst>
              <a:ext uri="{FF2B5EF4-FFF2-40B4-BE49-F238E27FC236}">
                <a16:creationId xmlns:a16="http://schemas.microsoft.com/office/drawing/2014/main" id="{9BE76F4E-75B5-9B19-94E4-6555CA358A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2532" y="2812724"/>
            <a:ext cx="1224060" cy="2620349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электроника, текст, снимок экрана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CA51E800-9200-5BCC-DE72-5F5BB9B748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2" y="2786306"/>
            <a:ext cx="1220200" cy="2612109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свеча, овощи, еда&#10;&#10;Автоматически созданное описание">
            <a:extLst>
              <a:ext uri="{FF2B5EF4-FFF2-40B4-BE49-F238E27FC236}">
                <a16:creationId xmlns:a16="http://schemas.microsoft.com/office/drawing/2014/main" id="{90263810-6984-0E26-13AE-44FD655723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0" r="2704"/>
          <a:stretch/>
        </p:blipFill>
        <p:spPr>
          <a:xfrm>
            <a:off x="10136543" y="4027110"/>
            <a:ext cx="1218233" cy="5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36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1B73D0F1-93D4-D576-B39F-C1CD7A147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114787"/>
              </p:ext>
            </p:extLst>
          </p:nvPr>
        </p:nvGraphicFramePr>
        <p:xfrm>
          <a:off x="643943" y="1579991"/>
          <a:ext cx="10904113" cy="418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227">
                  <a:extLst>
                    <a:ext uri="{9D8B030D-6E8A-4147-A177-3AD203B41FA5}">
                      <a16:colId xmlns:a16="http://schemas.microsoft.com/office/drawing/2014/main" val="3145762917"/>
                    </a:ext>
                  </a:extLst>
                </a:gridCol>
                <a:gridCol w="2173574">
                  <a:extLst>
                    <a:ext uri="{9D8B030D-6E8A-4147-A177-3AD203B41FA5}">
                      <a16:colId xmlns:a16="http://schemas.microsoft.com/office/drawing/2014/main" val="1830726023"/>
                    </a:ext>
                  </a:extLst>
                </a:gridCol>
                <a:gridCol w="2248525">
                  <a:extLst>
                    <a:ext uri="{9D8B030D-6E8A-4147-A177-3AD203B41FA5}">
                      <a16:colId xmlns:a16="http://schemas.microsoft.com/office/drawing/2014/main" val="1123254923"/>
                    </a:ext>
                  </a:extLst>
                </a:gridCol>
                <a:gridCol w="2203554">
                  <a:extLst>
                    <a:ext uri="{9D8B030D-6E8A-4147-A177-3AD203B41FA5}">
                      <a16:colId xmlns:a16="http://schemas.microsoft.com/office/drawing/2014/main" val="2828584629"/>
                    </a:ext>
                  </a:extLst>
                </a:gridCol>
                <a:gridCol w="2134233">
                  <a:extLst>
                    <a:ext uri="{9D8B030D-6E8A-4147-A177-3AD203B41FA5}">
                      <a16:colId xmlns:a16="http://schemas.microsoft.com/office/drawing/2014/main" val="3894926218"/>
                    </a:ext>
                  </a:extLst>
                </a:gridCol>
              </a:tblGrid>
              <a:tr h="752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Life Diary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Day One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 Diary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Momento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Journey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95338"/>
                  </a:ext>
                </a:extLst>
              </a:tr>
              <a:tr h="3432476">
                <a:tc>
                  <a:txBody>
                    <a:bodyPr/>
                    <a:lstStyle/>
                    <a:p>
                      <a:endParaRPr lang="ru-RU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sz="18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64093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43" y="34742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1677988" algn="l"/>
              </a:tabLst>
            </a:pPr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18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 выглядит как снимок экрана, мультимедиа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7303B60D-7735-10E6-B874-C709D2DD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55" y="2448647"/>
            <a:ext cx="1503005" cy="3217488"/>
          </a:xfrm>
          <a:prstGeom prst="rect">
            <a:avLst/>
          </a:prstGeom>
        </p:spPr>
      </p:pic>
      <p:pic>
        <p:nvPicPr>
          <p:cNvPr id="10" name="Рисунок 9" descr="Изображение выглядит как Мобильный телефон, снимок экрана, текст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1BA788CB-59D0-D3C8-9E89-25164EBE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495" y="2448647"/>
            <a:ext cx="1503005" cy="321748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электроника, снимок экрана, текст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78BA9A9E-8929-71E6-0638-662C2DEEB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817" y="2448650"/>
            <a:ext cx="1503004" cy="321748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еда, текст, Легкая закуска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AC891BFA-226C-8008-BE81-0EB1814C6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835" y="2448646"/>
            <a:ext cx="1503006" cy="3217488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мультимедиа, снимок экрана, Мобильный телефон, гаджет&#10;&#10;Автоматически созданное описание">
            <a:extLst>
              <a:ext uri="{FF2B5EF4-FFF2-40B4-BE49-F238E27FC236}">
                <a16:creationId xmlns:a16="http://schemas.microsoft.com/office/drawing/2014/main" id="{F54BB0CB-3283-DA5A-A18A-CE0DB7A32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178" y="2448646"/>
            <a:ext cx="1503005" cy="3217489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5586A5-8AAB-D8E2-B548-2159D84B819A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AF327452-7527-7241-5080-3CA5591EC463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33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98331F0-B96A-5C31-0044-AB9BBA51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19</a:t>
            </a:fld>
            <a:endParaRPr lang="ru-RU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3B1FB557-5352-6922-0AFA-C3CEA3E145F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19</a:t>
            </a:fld>
            <a:endParaRPr lang="ru-RU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5E67B9B-915C-6D59-C4E2-D2C6B5F371E5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DE125E9-64D1-B1AB-9114-076F79E4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62" y="2587786"/>
            <a:ext cx="5284739" cy="1325563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Сценарий вариантов использования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A477F7B1-C85A-3BD6-C4A2-A33116D0F43F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A3987AF4-8149-9591-D328-73051F67E5DE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1C634-094C-AD58-8697-5EE1BDE39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" t="51803" r="30128"/>
          <a:stretch/>
        </p:blipFill>
        <p:spPr>
          <a:xfrm>
            <a:off x="6235909" y="344434"/>
            <a:ext cx="5657538" cy="570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5292"/>
            <a:ext cx="10515600" cy="1514685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20E77-E76A-002E-3206-C21CF34B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09393"/>
            <a:ext cx="10869708" cy="4407371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 для записи воспоминаний могут быть полезны как для людей с нарушением памяти, так и для проходящих через стрессовые ситуации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испытывающих проблемы со сном и повышенные нагрузки на мозг.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Существующие приложения имеют недостатки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сложный интерфейс, небезопасное хранение данных, стоимость и др.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Актуальной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задачей является разработка приложения с гибким функционалом и позволяющее сохранять воспоминания за минимальное количество итераций.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2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7597B474-DC02-9651-EB30-5D4B3C37B0FA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85A40C1-5BB1-3B54-6D0E-656182BC723A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0E216-4265-0F43-29D2-7E220B178678}"/>
              </a:ext>
            </a:extLst>
          </p:cNvPr>
          <p:cNvSpPr txBox="1"/>
          <p:nvPr/>
        </p:nvSpPr>
        <p:spPr>
          <a:xfrm>
            <a:off x="838198" y="5438986"/>
            <a:ext cx="887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Исследование «</a:t>
            </a:r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Confronting a Traumatic Event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 Автор: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Джеймс Уайтинг Пеннебакер</a:t>
            </a:r>
            <a:r>
              <a:rPr lang="ru-RU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ru-RU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46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C87888E2-DD46-A767-C3AB-1D6ADD1C4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64494"/>
              </p:ext>
            </p:extLst>
          </p:nvPr>
        </p:nvGraphicFramePr>
        <p:xfrm>
          <a:off x="643942" y="1570793"/>
          <a:ext cx="10868504" cy="418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2058">
                  <a:extLst>
                    <a:ext uri="{9D8B030D-6E8A-4147-A177-3AD203B41FA5}">
                      <a16:colId xmlns:a16="http://schemas.microsoft.com/office/drawing/2014/main" val="3145762917"/>
                    </a:ext>
                  </a:extLst>
                </a:gridCol>
                <a:gridCol w="5416446">
                  <a:extLst>
                    <a:ext uri="{9D8B030D-6E8A-4147-A177-3AD203B41FA5}">
                      <a16:colId xmlns:a16="http://schemas.microsoft.com/office/drawing/2014/main" val="1830726023"/>
                    </a:ext>
                  </a:extLst>
                </a:gridCol>
              </a:tblGrid>
              <a:tr h="7520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Первая версия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1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Вторая версия</a:t>
                      </a:r>
                      <a:endParaRPr lang="ru-RU" sz="1800" b="0" i="1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1595338"/>
                  </a:ext>
                </a:extLst>
              </a:tr>
              <a:tr h="3432476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064093"/>
                  </a:ext>
                </a:extLst>
              </a:tr>
            </a:tbl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09182-EC37-C11C-C9B2-B9EABCD2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8132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Тестируемые версии прототипа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E14447A-0827-7D3A-A6F7-1B2D4477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/>
              <a:t>20</a:t>
            </a:fld>
            <a:endParaRPr lang="ru-RU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1D608E56-D01B-8B4F-004B-380B4394BC4C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снимок экрана, мультимедиа, текст, Мобильный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DC2CB059-DE48-425B-2FEF-C0DA07663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015" y="2394951"/>
            <a:ext cx="1500816" cy="324703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мультимеди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E852379-4766-C2EE-A8FB-241260BF24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91" y="2395457"/>
            <a:ext cx="1516970" cy="324816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Мобильный телефон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A5872C31-9B68-26F6-6267-B3E6696DFF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17" y="2395819"/>
            <a:ext cx="1516970" cy="3247799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Мобильный телефон, снимок экрана, мультимедиа&#10;&#10;Автоматически созданное описание">
            <a:extLst>
              <a:ext uri="{FF2B5EF4-FFF2-40B4-BE49-F238E27FC236}">
                <a16:creationId xmlns:a16="http://schemas.microsoft.com/office/drawing/2014/main" id="{3E2F7DFA-6969-38AF-4A25-177D6B7C9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941" y="2394951"/>
            <a:ext cx="1516970" cy="3247037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63774477-295D-4647-2D02-FB254065485C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820E01B5-F2A3-1CAB-1477-7AFE58EC1CE1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5292"/>
            <a:ext cx="10515600" cy="1514685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20E77-E76A-002E-3206-C21CF34B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09393"/>
            <a:ext cx="10869708" cy="132555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800"/>
              </a:spcBef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р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азработать приложение для оперативной записи воспоминаний на платформе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 учетом устранения недостатков существующих решений, добавления новых функций и минимизации количества итераций от запуска приложения до начала записи.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3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F985A3-7C93-BC73-9909-8ACC8A4AF298}"/>
              </a:ext>
            </a:extLst>
          </p:cNvPr>
          <p:cNvSpPr txBox="1"/>
          <p:nvPr/>
        </p:nvSpPr>
        <p:spPr>
          <a:xfrm>
            <a:off x="838198" y="3115936"/>
            <a:ext cx="10869708" cy="2806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существующих аналогов;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прототип для анализа поведения пользователя с целью улучшения функционала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архитектуру полноценного приложения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приложение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тестирование.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DE2799E0-E246-CC7C-93EC-192C436A8513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71F9CF6-0E2A-6A7D-E5DE-F0CE07C12316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8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E63BAE-7B1C-032E-374B-DAE20103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514685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Обзор существующих решений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5218A1D-7931-50B6-0EBE-544E14F7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EC52B-89EE-0D45-B35F-F6D6380F6AD3}" type="slidenum">
              <a:rPr lang="ru-RU" smtClean="0">
                <a:cs typeface="Times New Roman" panose="02020603050405020304" pitchFamily="18" charset="0"/>
              </a:rPr>
              <a:t>4</a:t>
            </a:fld>
            <a:r>
              <a:rPr lang="ru-RU" dirty="0">
                <a:cs typeface="Times New Roman" panose="02020603050405020304" pitchFamily="18" charset="0"/>
              </a:rPr>
              <a:t>/14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3A7DF0E-62BC-D8DC-CEFE-7DB588887A86}"/>
              </a:ext>
            </a:extLst>
          </p:cNvPr>
          <p:cNvCxnSpPr/>
          <p:nvPr/>
        </p:nvCxnSpPr>
        <p:spPr>
          <a:xfrm>
            <a:off x="-10519" y="6212456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05065627-9C4C-1B5A-660A-DF24F5FF8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37592"/>
              </p:ext>
            </p:extLst>
          </p:nvPr>
        </p:nvGraphicFramePr>
        <p:xfrm>
          <a:off x="938408" y="1516257"/>
          <a:ext cx="10515601" cy="44851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08409">
                  <a:extLst>
                    <a:ext uri="{9D8B030D-6E8A-4147-A177-3AD203B41FA5}">
                      <a16:colId xmlns:a16="http://schemas.microsoft.com/office/drawing/2014/main" val="2118089017"/>
                    </a:ext>
                  </a:extLst>
                </a:gridCol>
                <a:gridCol w="1281157">
                  <a:extLst>
                    <a:ext uri="{9D8B030D-6E8A-4147-A177-3AD203B41FA5}">
                      <a16:colId xmlns:a16="http://schemas.microsoft.com/office/drawing/2014/main" val="526656979"/>
                    </a:ext>
                  </a:extLst>
                </a:gridCol>
                <a:gridCol w="1281157">
                  <a:extLst>
                    <a:ext uri="{9D8B030D-6E8A-4147-A177-3AD203B41FA5}">
                      <a16:colId xmlns:a16="http://schemas.microsoft.com/office/drawing/2014/main" val="3546270543"/>
                    </a:ext>
                  </a:extLst>
                </a:gridCol>
                <a:gridCol w="1223843">
                  <a:extLst>
                    <a:ext uri="{9D8B030D-6E8A-4147-A177-3AD203B41FA5}">
                      <a16:colId xmlns:a16="http://schemas.microsoft.com/office/drawing/2014/main" val="1809965895"/>
                    </a:ext>
                  </a:extLst>
                </a:gridCol>
                <a:gridCol w="1223843">
                  <a:extLst>
                    <a:ext uri="{9D8B030D-6E8A-4147-A177-3AD203B41FA5}">
                      <a16:colId xmlns:a16="http://schemas.microsoft.com/office/drawing/2014/main" val="1823520277"/>
                    </a:ext>
                  </a:extLst>
                </a:gridCol>
                <a:gridCol w="1535141">
                  <a:extLst>
                    <a:ext uri="{9D8B030D-6E8A-4147-A177-3AD203B41FA5}">
                      <a16:colId xmlns:a16="http://schemas.microsoft.com/office/drawing/2014/main" val="2634504545"/>
                    </a:ext>
                  </a:extLst>
                </a:gridCol>
                <a:gridCol w="1262051">
                  <a:extLst>
                    <a:ext uri="{9D8B030D-6E8A-4147-A177-3AD203B41FA5}">
                      <a16:colId xmlns:a16="http://schemas.microsoft.com/office/drawing/2014/main" val="4066191475"/>
                    </a:ext>
                  </a:extLst>
                </a:gridCol>
              </a:tblGrid>
              <a:tr h="4557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Критерий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Мой проект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 Diary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Day One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Card Diary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Momento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Journey</a:t>
                      </a: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868640"/>
                  </a:ext>
                </a:extLst>
              </a:tr>
              <a:tr h="11767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Адаптированный под различных пользователей понятный интерфейс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207482"/>
                  </a:ext>
                </a:extLst>
              </a:tr>
              <a:tr h="7510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Отсутствуют проблемы с хранением данных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259073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Отсутствуют программные ошибки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345886"/>
                  </a:ext>
                </a:extLst>
              </a:tr>
              <a:tr h="56036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Русская локализация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512335"/>
                  </a:ext>
                </a:extLst>
              </a:tr>
              <a:tr h="77922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Полноценный бесплатный функционал </a:t>
                      </a:r>
                      <a:endParaRPr lang="ru-RU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50"/>
                        </a:spcBef>
                      </a:pPr>
                      <a:endParaRPr lang="ru-RU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735" marR="50735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433196"/>
                  </a:ext>
                </a:extLst>
              </a:tr>
            </a:tbl>
          </a:graphicData>
        </a:graphic>
      </p:graphicFrame>
      <p:pic>
        <p:nvPicPr>
          <p:cNvPr id="23" name="Рисунок 22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30499F62-FFA4-EE06-C855-54CD98A0C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370" y="4761156"/>
            <a:ext cx="360422" cy="360422"/>
          </a:xfrm>
          <a:prstGeom prst="rect">
            <a:avLst/>
          </a:prstGeom>
        </p:spPr>
      </p:pic>
      <p:pic>
        <p:nvPicPr>
          <p:cNvPr id="24" name="Рисунок 23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BF0E511-E351-7834-A623-C3CD1A8C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05" y="5418317"/>
            <a:ext cx="360422" cy="360422"/>
          </a:xfrm>
          <a:prstGeom prst="rect">
            <a:avLst/>
          </a:prstGeom>
        </p:spPr>
      </p:pic>
      <p:pic>
        <p:nvPicPr>
          <p:cNvPr id="25" name="Рисунок 24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819318D-2F5F-35DE-6213-E71FD80B8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106" y="4104816"/>
            <a:ext cx="360422" cy="360422"/>
          </a:xfrm>
          <a:prstGeom prst="rect">
            <a:avLst/>
          </a:prstGeom>
        </p:spPr>
      </p:pic>
      <p:pic>
        <p:nvPicPr>
          <p:cNvPr id="26" name="Рисунок 25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1D76069-922C-7449-0D7B-476687D27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652" y="3353792"/>
            <a:ext cx="360422" cy="360422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69DE7EE-71B5-1B6F-DEDE-7B7AB54B1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17" y="2392440"/>
            <a:ext cx="360422" cy="360422"/>
          </a:xfrm>
          <a:prstGeom prst="rect">
            <a:avLst/>
          </a:prstGeom>
        </p:spPr>
      </p:pic>
      <p:pic>
        <p:nvPicPr>
          <p:cNvPr id="29" name="Рисунок 28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B15E1F1-D1CF-49DB-85F0-B650B4DB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40" y="2394929"/>
            <a:ext cx="360422" cy="360422"/>
          </a:xfrm>
          <a:prstGeom prst="rect">
            <a:avLst/>
          </a:prstGeom>
        </p:spPr>
      </p:pic>
      <p:pic>
        <p:nvPicPr>
          <p:cNvPr id="30" name="Рисунок 29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39F3CD0-9B27-D0D9-6368-0FEE4365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01" y="2390437"/>
            <a:ext cx="360422" cy="360422"/>
          </a:xfrm>
          <a:prstGeom prst="rect">
            <a:avLst/>
          </a:prstGeom>
        </p:spPr>
      </p:pic>
      <p:pic>
        <p:nvPicPr>
          <p:cNvPr id="31" name="Рисунок 30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988E821-9432-C8FB-5456-6930FA8F9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057" y="3353792"/>
            <a:ext cx="360422" cy="360422"/>
          </a:xfrm>
          <a:prstGeom prst="rect">
            <a:avLst/>
          </a:prstGeom>
        </p:spPr>
      </p:pic>
      <p:pic>
        <p:nvPicPr>
          <p:cNvPr id="32" name="Рисунок 31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9719718-085A-6957-A608-5217BC68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175" y="3353792"/>
            <a:ext cx="360422" cy="360422"/>
          </a:xfrm>
          <a:prstGeom prst="rect">
            <a:avLst/>
          </a:prstGeom>
        </p:spPr>
      </p:pic>
      <p:pic>
        <p:nvPicPr>
          <p:cNvPr id="33" name="Рисунок 32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737B736-6150-230A-EF49-40CBE4E97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40" y="4111164"/>
            <a:ext cx="360422" cy="360422"/>
          </a:xfrm>
          <a:prstGeom prst="rect">
            <a:avLst/>
          </a:prstGeom>
        </p:spPr>
      </p:pic>
      <p:pic>
        <p:nvPicPr>
          <p:cNvPr id="34" name="Рисунок 33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3DBB5E6-C3E9-740E-68B1-2B1368BFC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37" y="4106100"/>
            <a:ext cx="360422" cy="360422"/>
          </a:xfrm>
          <a:prstGeom prst="rect">
            <a:avLst/>
          </a:prstGeom>
        </p:spPr>
      </p:pic>
      <p:pic>
        <p:nvPicPr>
          <p:cNvPr id="38" name="Рисунок 37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9BCEE5A-DA2D-6B0F-22B5-646194BE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069" y="2387143"/>
            <a:ext cx="360422" cy="360422"/>
          </a:xfrm>
          <a:prstGeom prst="rect">
            <a:avLst/>
          </a:prstGeom>
        </p:spPr>
      </p:pic>
      <p:pic>
        <p:nvPicPr>
          <p:cNvPr id="39" name="Рисунок 38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7D28ADFF-0DCC-6D60-9CC0-8F9DCAD1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9" y="3353792"/>
            <a:ext cx="360422" cy="360422"/>
          </a:xfrm>
          <a:prstGeom prst="rect">
            <a:avLst/>
          </a:prstGeom>
        </p:spPr>
      </p:pic>
      <p:pic>
        <p:nvPicPr>
          <p:cNvPr id="40" name="Рисунок 39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B5B949D-0896-4BD5-1E6D-BC9DFACA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804" y="3353792"/>
            <a:ext cx="360422" cy="360422"/>
          </a:xfrm>
          <a:prstGeom prst="rect">
            <a:avLst/>
          </a:prstGeom>
        </p:spPr>
      </p:pic>
      <p:pic>
        <p:nvPicPr>
          <p:cNvPr id="41" name="Рисунок 40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CE522C-DC71-F8C0-5AA0-1DA83839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972" y="3353792"/>
            <a:ext cx="360422" cy="360422"/>
          </a:xfrm>
          <a:prstGeom prst="rect">
            <a:avLst/>
          </a:prstGeom>
        </p:spPr>
      </p:pic>
      <p:pic>
        <p:nvPicPr>
          <p:cNvPr id="42" name="Рисунок 41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A7326F3-6318-42D2-345C-9566F081C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9" y="4104816"/>
            <a:ext cx="360422" cy="360422"/>
          </a:xfrm>
          <a:prstGeom prst="rect">
            <a:avLst/>
          </a:prstGeom>
        </p:spPr>
      </p:pic>
      <p:pic>
        <p:nvPicPr>
          <p:cNvPr id="43" name="Рисунок 42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AB7118F-FEDE-A0B7-8AA0-C6C8097C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804" y="4110926"/>
            <a:ext cx="360422" cy="360422"/>
          </a:xfrm>
          <a:prstGeom prst="rect">
            <a:avLst/>
          </a:prstGeom>
        </p:spPr>
      </p:pic>
      <p:pic>
        <p:nvPicPr>
          <p:cNvPr id="51" name="Рисунок 50" descr="Изображение выглядит как Графика, Шрифт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D645186-AAAB-76B7-F2F8-0AD8F16C4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236" y="2387143"/>
            <a:ext cx="360422" cy="362526"/>
          </a:xfrm>
          <a:prstGeom prst="rect">
            <a:avLst/>
          </a:prstGeom>
        </p:spPr>
      </p:pic>
      <p:pic>
        <p:nvPicPr>
          <p:cNvPr id="52" name="Рисунок 51" descr="Изображение выглядит как Графика, Шрифт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3B022AB-1ECB-88EA-1802-F899A051E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102" y="2394929"/>
            <a:ext cx="360423" cy="362527"/>
          </a:xfrm>
          <a:prstGeom prst="rect">
            <a:avLst/>
          </a:prstGeom>
        </p:spPr>
      </p:pic>
      <p:pic>
        <p:nvPicPr>
          <p:cNvPr id="53" name="Рисунок 52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B6AE97D-6C3B-0FF9-DC55-B25A8C3E5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972" y="4104816"/>
            <a:ext cx="360422" cy="360422"/>
          </a:xfrm>
          <a:prstGeom prst="rect">
            <a:avLst/>
          </a:prstGeom>
        </p:spPr>
      </p:pic>
      <p:pic>
        <p:nvPicPr>
          <p:cNvPr id="54" name="Рисунок 53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273B6C1F-7B11-3A2A-01AB-9AE7542D5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972" y="4761156"/>
            <a:ext cx="360422" cy="360422"/>
          </a:xfrm>
          <a:prstGeom prst="rect">
            <a:avLst/>
          </a:prstGeom>
        </p:spPr>
      </p:pic>
      <p:pic>
        <p:nvPicPr>
          <p:cNvPr id="56" name="Рисунок 55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1FCAE3C4-D40A-948F-6DBE-E6F1E1C1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804" y="5418317"/>
            <a:ext cx="360422" cy="360422"/>
          </a:xfrm>
          <a:prstGeom prst="rect">
            <a:avLst/>
          </a:prstGeom>
        </p:spPr>
      </p:pic>
      <p:pic>
        <p:nvPicPr>
          <p:cNvPr id="57" name="Рисунок 56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920501F-A4C2-114C-D7A0-64B404B9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837" y="5418317"/>
            <a:ext cx="360422" cy="360422"/>
          </a:xfrm>
          <a:prstGeom prst="rect">
            <a:avLst/>
          </a:prstGeom>
        </p:spPr>
      </p:pic>
      <p:pic>
        <p:nvPicPr>
          <p:cNvPr id="58" name="Рисунок 57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9D100598-F6F0-7FB8-DF88-322233DD3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102" y="5418317"/>
            <a:ext cx="360422" cy="360422"/>
          </a:xfrm>
          <a:prstGeom prst="rect">
            <a:avLst/>
          </a:prstGeom>
        </p:spPr>
      </p:pic>
      <p:pic>
        <p:nvPicPr>
          <p:cNvPr id="59" name="Рисунок 58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8CA4E41A-5D0E-3946-1FA6-FC4DB17A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439" y="5418317"/>
            <a:ext cx="360422" cy="360422"/>
          </a:xfrm>
          <a:prstGeom prst="rect">
            <a:avLst/>
          </a:prstGeom>
        </p:spPr>
      </p:pic>
      <p:pic>
        <p:nvPicPr>
          <p:cNvPr id="60" name="Рисунок 59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D11308A-B22F-084B-561F-99434F61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102" y="4763261"/>
            <a:ext cx="360422" cy="360422"/>
          </a:xfrm>
          <a:prstGeom prst="rect">
            <a:avLst/>
          </a:prstGeom>
        </p:spPr>
      </p:pic>
      <p:pic>
        <p:nvPicPr>
          <p:cNvPr id="61" name="Рисунок 60" descr="Изображение выглядит как круг, символ, График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C4100FC-DC17-0D5D-F076-459723E7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068" y="4763261"/>
            <a:ext cx="360422" cy="360422"/>
          </a:xfrm>
          <a:prstGeom prst="rect">
            <a:avLst/>
          </a:prstGeom>
        </p:spPr>
      </p:pic>
      <p:pic>
        <p:nvPicPr>
          <p:cNvPr id="62" name="Рисунок 61" descr="Изображение выглядит как Графика, Шрифт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27EDBBE8-73C8-B358-3B3D-A63A7F792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439" y="4761156"/>
            <a:ext cx="360423" cy="362527"/>
          </a:xfrm>
          <a:prstGeom prst="rect">
            <a:avLst/>
          </a:prstGeom>
        </p:spPr>
      </p:pic>
      <p:pic>
        <p:nvPicPr>
          <p:cNvPr id="63" name="Рисунок 62" descr="Изображение выглядит как Графика, Шрифт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C12C839D-9A10-7DCB-5D08-7C33AFE5A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321" y="4761156"/>
            <a:ext cx="360423" cy="362527"/>
          </a:xfrm>
          <a:prstGeom prst="rect">
            <a:avLst/>
          </a:prstGeom>
        </p:spPr>
      </p:pic>
      <p:pic>
        <p:nvPicPr>
          <p:cNvPr id="64" name="Рисунок 63" descr="Изображение выглядит как Графика, Шрифт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5C9BF8E0-0BB9-E191-3D88-20DE863A9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971" y="5418317"/>
            <a:ext cx="360423" cy="362527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94CD3-54C6-C9BA-9E14-AE025EA5BAD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3C6E07A4-6D16-B7F9-DC4C-227651CFEC17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07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13106"/>
            <a:ext cx="10515600" cy="15225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Уникальные функциональные требования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20E77-E76A-002E-3206-C21CF34B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27792"/>
            <a:ext cx="10869708" cy="421804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должно поддерживать: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Оперативную запись (запись начинается сразу после открытия приложения)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Приватный режим записи;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Временное ограничение на редактирование записе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втоматический а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нализ текстов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настроение записи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Отслеживание 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ктивности пользователя внутри приложения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Подсчет самых используемых слов/смайликов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5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A32000F-981E-4564-E052-5F4A6EBDC3A9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82ABE6B-41BC-748C-51D7-DFCBE35BBB72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9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C20E77-E76A-002E-3206-C21CF34BC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18591"/>
            <a:ext cx="5081956" cy="4026424"/>
          </a:xfrm>
        </p:spPr>
        <p:txBody>
          <a:bodyPr>
            <a:noAutofit/>
          </a:bodyPr>
          <a:lstStyle/>
          <a:p>
            <a:pPr marL="12700" indent="0">
              <a:lnSpc>
                <a:spcPct val="15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MVVM: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6713" lvl="0" indent="-354013">
              <a:lnSpc>
                <a:spcPct val="150000"/>
              </a:lnSpc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Высокая скорость разработки. </a:t>
            </a:r>
          </a:p>
          <a:p>
            <a:pPr marL="366713" lvl="0" indent="-354013">
              <a:lnSpc>
                <a:spcPct val="150000"/>
              </a:lnSpc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Разделение логики представления и бизнес-логики в модели представления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66713" lvl="0" indent="-354013">
              <a:lnSpc>
                <a:spcPct val="150000"/>
              </a:lnSpc>
              <a:buBlip>
                <a:blip r:embed="rId3"/>
              </a:buBlip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Позволяет протестировать модель представления независимо от представления.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6713" indent="-354013">
              <a:lnSpc>
                <a:spcPct val="150000"/>
              </a:lnSpc>
              <a:buBlip>
                <a:blip r:embed="rId3"/>
              </a:buBlip>
            </a:pP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Удобное взаимодействие с хранилищем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данных.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6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AD5E37F2-37CD-6281-DC53-0252983FEB4B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26A22348-E89C-735C-3B62-EE1FD2D27B15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79AEB80-1024-8E88-DF28-F473D203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8" t="5154" r="2800" b="5866"/>
          <a:stretch/>
        </p:blipFill>
        <p:spPr>
          <a:xfrm>
            <a:off x="6271848" y="1874731"/>
            <a:ext cx="5573972" cy="284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базы данных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7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BBAB70-9C92-2895-A63F-958FA6041538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127E7B8-37C0-372E-0D78-CB43C4A2E563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5D88438-7575-9BD0-1BBC-5D775AD46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377" y="1518591"/>
            <a:ext cx="5232623" cy="3019781"/>
          </a:xfrm>
        </p:spPr>
        <p:txBody>
          <a:bodyPr>
            <a:no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buNone/>
            </a:pPr>
            <a:r>
              <a:rPr lang="ru-RU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Сущности:</a:t>
            </a:r>
          </a:p>
          <a:p>
            <a:pPr>
              <a:lnSpc>
                <a:spcPts val="3000"/>
              </a:lnSpc>
              <a:spcBef>
                <a:spcPts val="800"/>
              </a:spcBef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ChapterMO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глава (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день записи)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800"/>
              </a:spcBef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ItemMO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запись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800"/>
              </a:spcBef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MediaAlbumMO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альбом медиа данных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800"/>
              </a:spcBef>
            </a:pP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en-US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MediaMO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данные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 медиа записи</a:t>
            </a: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B4E546-BAED-51F0-2ED7-B100BFDAB0B7}"/>
              </a:ext>
            </a:extLst>
          </p:cNvPr>
          <p:cNvSpPr txBox="1"/>
          <p:nvPr/>
        </p:nvSpPr>
        <p:spPr>
          <a:xfrm>
            <a:off x="838198" y="4190932"/>
            <a:ext cx="4966554" cy="161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синхронизации данных на нескольких устройствах CoreData автоматически использует схему базы данных в облачном хранилище (контейнере CloudKit).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F9EC34D-6BDA-7329-AFAC-747BF28F2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3" t="8661" r="5820" b="7419"/>
          <a:stretch/>
        </p:blipFill>
        <p:spPr>
          <a:xfrm>
            <a:off x="6121179" y="1671030"/>
            <a:ext cx="5699810" cy="40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0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анализа текста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8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6DB9EE-E043-7718-A739-3A204CFD4E72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4E136A81-066B-FC61-2FE0-D1329CEB836B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B966AA-AE43-244E-C06D-6C078EF23588}"/>
              </a:ext>
            </a:extLst>
          </p:cNvPr>
          <p:cNvSpPr txBox="1"/>
          <p:nvPr/>
        </p:nvSpPr>
        <p:spPr>
          <a:xfrm>
            <a:off x="838197" y="1406383"/>
            <a:ext cx="5480542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машинного обучения</a:t>
            </a: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3D8E5C4A-1E91-0195-BF1E-58FA71AB12C4}"/>
              </a:ext>
            </a:extLst>
          </p:cNvPr>
          <p:cNvSpPr/>
          <p:nvPr/>
        </p:nvSpPr>
        <p:spPr>
          <a:xfrm>
            <a:off x="6838514" y="1590236"/>
            <a:ext cx="4884563" cy="4148568"/>
          </a:xfrm>
          <a:prstGeom prst="roundRect">
            <a:avLst>
              <a:gd name="adj" fmla="val 3342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274530" algn="ctr" rotWithShape="0">
              <a:schemeClr val="bg1">
                <a:lumMod val="50000"/>
                <a:alpha val="2389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1" name="Скругленный прямоугольник 60">
            <a:extLst>
              <a:ext uri="{FF2B5EF4-FFF2-40B4-BE49-F238E27FC236}">
                <a16:creationId xmlns:a16="http://schemas.microsoft.com/office/drawing/2014/main" id="{EA5E663F-7720-60DC-B5F3-C50A495A6159}"/>
              </a:ext>
            </a:extLst>
          </p:cNvPr>
          <p:cNvSpPr/>
          <p:nvPr/>
        </p:nvSpPr>
        <p:spPr>
          <a:xfrm>
            <a:off x="933135" y="5142261"/>
            <a:ext cx="1729698" cy="596543"/>
          </a:xfrm>
          <a:prstGeom prst="roundRect">
            <a:avLst>
              <a:gd name="adj" fmla="val 21619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266700" algn="ctr" rotWithShape="0">
              <a:schemeClr val="tx1">
                <a:lumMod val="50000"/>
                <a:lumOff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Скругленный прямоугольник 62">
            <a:extLst>
              <a:ext uri="{FF2B5EF4-FFF2-40B4-BE49-F238E27FC236}">
                <a16:creationId xmlns:a16="http://schemas.microsoft.com/office/drawing/2014/main" id="{91B2972F-FA7D-60E6-24AE-D07B556278D3}"/>
              </a:ext>
            </a:extLst>
          </p:cNvPr>
          <p:cNvSpPr/>
          <p:nvPr/>
        </p:nvSpPr>
        <p:spPr>
          <a:xfrm>
            <a:off x="933135" y="4465033"/>
            <a:ext cx="3147857" cy="596409"/>
          </a:xfrm>
          <a:prstGeom prst="roundRect">
            <a:avLst>
              <a:gd name="adj" fmla="val 1666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266700" algn="ctr" rotWithShape="0">
              <a:schemeClr val="tx1">
                <a:lumMod val="50000"/>
                <a:lumOff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4" name="Скругленный прямоугольник 63">
            <a:extLst>
              <a:ext uri="{FF2B5EF4-FFF2-40B4-BE49-F238E27FC236}">
                <a16:creationId xmlns:a16="http://schemas.microsoft.com/office/drawing/2014/main" id="{3FDB9E7B-7246-631A-A6B7-397F1DB0AEA9}"/>
              </a:ext>
            </a:extLst>
          </p:cNvPr>
          <p:cNvSpPr/>
          <p:nvPr/>
        </p:nvSpPr>
        <p:spPr>
          <a:xfrm>
            <a:off x="2740964" y="5145201"/>
            <a:ext cx="2152261" cy="596409"/>
          </a:xfrm>
          <a:prstGeom prst="roundRect">
            <a:avLst>
              <a:gd name="adj" fmla="val 1666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266700" algn="ctr" rotWithShape="0">
              <a:schemeClr val="tx1">
                <a:lumMod val="50000"/>
                <a:lumOff val="50000"/>
                <a:alpha val="2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76" name="Таблица 75">
            <a:extLst>
              <a:ext uri="{FF2B5EF4-FFF2-40B4-BE49-F238E27FC236}">
                <a16:creationId xmlns:a16="http://schemas.microsoft.com/office/drawing/2014/main" id="{9E978E67-A4DC-39C2-D9D3-A45D0FA63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715768"/>
              </p:ext>
            </p:extLst>
          </p:nvPr>
        </p:nvGraphicFramePr>
        <p:xfrm>
          <a:off x="933135" y="2063899"/>
          <a:ext cx="5075779" cy="1499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836">
                  <a:extLst>
                    <a:ext uri="{9D8B030D-6E8A-4147-A177-3AD203B41FA5}">
                      <a16:colId xmlns:a16="http://schemas.microsoft.com/office/drawing/2014/main" val="2050697416"/>
                    </a:ext>
                  </a:extLst>
                </a:gridCol>
                <a:gridCol w="3624943">
                  <a:extLst>
                    <a:ext uri="{9D8B030D-6E8A-4147-A177-3AD203B41FA5}">
                      <a16:colId xmlns:a16="http://schemas.microsoft.com/office/drawing/2014/main" val="3213064977"/>
                    </a:ext>
                  </a:extLst>
                </a:gridCol>
              </a:tblGrid>
              <a:tr h="4689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Тип</a:t>
                      </a:r>
                      <a:endParaRPr lang="ru-RU" sz="16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Текстовый классификатор</a:t>
                      </a:r>
                      <a:endParaRPr lang="ru-RU" sz="16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529155"/>
                  </a:ext>
                </a:extLst>
              </a:tr>
              <a:tr h="5116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Назначение</a:t>
                      </a:r>
                      <a:endParaRPr lang="ru-RU" sz="16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Распознавание настроения записи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239985"/>
                  </a:ext>
                </a:extLst>
              </a:tr>
              <a:tr h="5192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Набор данных</a:t>
                      </a:r>
                      <a:endParaRPr lang="ru-RU" sz="16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3E3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ru-RU" sz="1600" b="0" dirty="0">
                          <a:solidFill>
                            <a:sysClr val="windowText" lastClr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Записи пользователей в соц. сетях</a:t>
                      </a:r>
                      <a:endParaRPr lang="ru-RU" sz="16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697258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7580AEEA-E528-5907-6993-9AC53BD8429F}"/>
              </a:ext>
            </a:extLst>
          </p:cNvPr>
          <p:cNvSpPr txBox="1"/>
          <p:nvPr/>
        </p:nvSpPr>
        <p:spPr>
          <a:xfrm>
            <a:off x="838197" y="3822483"/>
            <a:ext cx="5480542" cy="47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распознавания</a:t>
            </a:r>
          </a:p>
        </p:txBody>
      </p:sp>
    </p:spTree>
    <p:extLst>
      <p:ext uri="{BB962C8B-B14F-4D97-AF65-F5344CB8AC3E}">
        <p14:creationId xmlns:p14="http://schemas.microsoft.com/office/powerpoint/2010/main" val="7044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904C66-7461-3DD3-F88E-CD56E92E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10515600" cy="150939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компонентов</a:t>
            </a:r>
          </a:p>
        </p:txBody>
      </p:sp>
      <p:sp>
        <p:nvSpPr>
          <p:cNvPr id="7" name="Номер слайда 3">
            <a:extLst>
              <a:ext uri="{FF2B5EF4-FFF2-40B4-BE49-F238E27FC236}">
                <a16:creationId xmlns:a16="http://schemas.microsoft.com/office/drawing/2014/main" id="{5D583281-4D0E-6826-080D-A25C44C40AA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3EC52B-89EE-0D45-B35F-F6D6380F6AD3}" type="slidenum">
              <a:rPr lang="ru-RU" smtClean="0"/>
              <a:pPr/>
              <a:t>9</a:t>
            </a:fld>
            <a:r>
              <a:rPr lang="ru-RU" dirty="0"/>
              <a:t>/14</a:t>
            </a: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F3ED844-EEBB-6DE8-C1AC-152667EDF26B}"/>
              </a:ext>
            </a:extLst>
          </p:cNvPr>
          <p:cNvCxnSpPr/>
          <p:nvPr/>
        </p:nvCxnSpPr>
        <p:spPr>
          <a:xfrm>
            <a:off x="0" y="6203910"/>
            <a:ext cx="12192000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B510D8F-5CA8-45FA-1B14-FCAD960BC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3" t="5056" r="2222" b="4730"/>
          <a:stretch/>
        </p:blipFill>
        <p:spPr>
          <a:xfrm>
            <a:off x="863377" y="1509393"/>
            <a:ext cx="10490421" cy="4442542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A8FDAA-0BA5-7C88-A1A5-9CF7C02DCB85}"/>
              </a:ext>
            </a:extLst>
          </p:cNvPr>
          <p:cNvSpPr txBox="1">
            <a:spLocks/>
          </p:cNvSpPr>
          <p:nvPr/>
        </p:nvSpPr>
        <p:spPr>
          <a:xfrm>
            <a:off x="170329" y="6365549"/>
            <a:ext cx="1386097" cy="355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Потапова А.М. 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F1D62BEC-A852-EB11-276E-C8633086A593}"/>
              </a:ext>
            </a:extLst>
          </p:cNvPr>
          <p:cNvSpPr txBox="1">
            <a:spLocks/>
          </p:cNvSpPr>
          <p:nvPr/>
        </p:nvSpPr>
        <p:spPr>
          <a:xfrm>
            <a:off x="170329" y="6365548"/>
            <a:ext cx="11851341" cy="355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iOS-</a:t>
            </a:r>
            <a:r>
              <a:rPr lang="ru-RU" sz="1400" dirty="0">
                <a:solidFill>
                  <a:schemeClr val="bg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приложений для записи воспоминаний</a:t>
            </a:r>
            <a:endParaRPr lang="ru-RU" sz="1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640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18553</TotalTime>
  <Words>1070</Words>
  <Application>Microsoft Macintosh PowerPoint</Application>
  <PresentationFormat>Широкоэкранный</PresentationFormat>
  <Paragraphs>255</Paragraphs>
  <Slides>20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Актуальность</vt:lpstr>
      <vt:lpstr>Цель и задачи</vt:lpstr>
      <vt:lpstr>Обзор существующих решений</vt:lpstr>
      <vt:lpstr>Уникальные функциональные требования</vt:lpstr>
      <vt:lpstr>Архитектура</vt:lpstr>
      <vt:lpstr>Структура базы данных</vt:lpstr>
      <vt:lpstr>Реализация анализа текста</vt:lpstr>
      <vt:lpstr>Реализация компонентов</vt:lpstr>
      <vt:lpstr>Используемые технологии</vt:lpstr>
      <vt:lpstr>Функциональные возможности</vt:lpstr>
      <vt:lpstr>Анализ полученного решения</vt:lpstr>
      <vt:lpstr>Анализ полученного решения</vt:lpstr>
      <vt:lpstr>Результаты</vt:lpstr>
      <vt:lpstr>Обзор неспециализированных приложений</vt:lpstr>
      <vt:lpstr>Интерфейсы</vt:lpstr>
      <vt:lpstr>Интерфейсы</vt:lpstr>
      <vt:lpstr>Аналоги</vt:lpstr>
      <vt:lpstr>Сценарий вариантов использования</vt:lpstr>
      <vt:lpstr>Тестируемые версии прототипа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</dc:title>
  <dc:creator>Потапова Алина Михайловна</dc:creator>
  <cp:lastModifiedBy>Потапова Алина Михайловна</cp:lastModifiedBy>
  <cp:revision>154</cp:revision>
  <dcterms:created xsi:type="dcterms:W3CDTF">2023-01-16T11:29:09Z</dcterms:created>
  <dcterms:modified xsi:type="dcterms:W3CDTF">2023-06-19T16:55:02Z</dcterms:modified>
</cp:coreProperties>
</file>